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7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Source Serif Pro Bold" charset="1" panose="02040803050405020204"/>
      <p:regular r:id="rId20"/>
    </p:embeddedFont>
    <p:embeddedFont>
      <p:font typeface="Source Sans Pro" charset="1" panose="020B0503030403020204"/>
      <p:regular r:id="rId21"/>
    </p:embeddedFont>
    <p:embeddedFont>
      <p:font typeface="Source Sans Pro Bold" charset="1" panose="020B07030304030202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notesMasters/notesMaster1.xml" Type="http://schemas.openxmlformats.org/officeDocument/2006/relationships/notesMaster"/><Relationship Id="rId18" Target="theme/theme2.xml" Type="http://schemas.openxmlformats.org/officeDocument/2006/relationships/theme"/><Relationship Id="rId19" Target="notesSlides/notesSlide1.xml" Type="http://schemas.openxmlformats.org/officeDocument/2006/relationships/notes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notesSlides/notesSlide2.xml" Type="http://schemas.openxmlformats.org/officeDocument/2006/relationships/notesSlide"/><Relationship Id="rId23" Target="fonts/font23.fntdata" Type="http://schemas.openxmlformats.org/officeDocument/2006/relationships/font"/><Relationship Id="rId24" Target="notesSlides/notesSlide3.xml" Type="http://schemas.openxmlformats.org/officeDocument/2006/relationships/notesSlide"/><Relationship Id="rId25" Target="notesSlides/notesSlide4.xml" Type="http://schemas.openxmlformats.org/officeDocument/2006/relationships/notesSlide"/><Relationship Id="rId26" Target="notesSlides/notesSlide5.xml" Type="http://schemas.openxmlformats.org/officeDocument/2006/relationships/notesSlide"/><Relationship Id="rId27" Target="notesSlides/notesSlide6.xml" Type="http://schemas.openxmlformats.org/officeDocument/2006/relationships/notesSlide"/><Relationship Id="rId28" Target="notesSlides/notesSlide7.xml" Type="http://schemas.openxmlformats.org/officeDocument/2006/relationships/notesSlide"/><Relationship Id="rId29" Target="notesSlides/notesSlide8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9.xml" Type="http://schemas.openxmlformats.org/officeDocument/2006/relationships/notesSlide"/><Relationship Id="rId31" Target="notesSlides/notesSlide10.xml" Type="http://schemas.openxmlformats.org/officeDocument/2006/relationships/notesSlide"/><Relationship Id="rId32" Target="notesSlides/notesSlide11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Relationship Id="rId4" Target="../media/image3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Relationship Id="rId8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Relationship Id="rId7" Target="../media/image14.png" Type="http://schemas.openxmlformats.org/officeDocument/2006/relationships/image"/><Relationship Id="rId8" Target="../media/image15.png" Type="http://schemas.openxmlformats.org/officeDocument/2006/relationships/image"/><Relationship Id="rId9" Target="../media/image1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2.png" Type="http://schemas.openxmlformats.org/officeDocument/2006/relationships/image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17.png" Type="http://schemas.openxmlformats.org/officeDocument/2006/relationships/image"/><Relationship Id="rId6" Target="../media/image18.png" Type="http://schemas.openxmlformats.org/officeDocument/2006/relationships/image"/><Relationship Id="rId7" Target="../media/image19.png" Type="http://schemas.openxmlformats.org/officeDocument/2006/relationships/image"/><Relationship Id="rId8" Target="../media/image20.png" Type="http://schemas.openxmlformats.org/officeDocument/2006/relationships/image"/><Relationship Id="rId9" Target="../media/image2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23.png" Type="http://schemas.openxmlformats.org/officeDocument/2006/relationships/image"/><Relationship Id="rId5" Target="../media/image24.png" Type="http://schemas.openxmlformats.org/officeDocument/2006/relationships/image"/><Relationship Id="rId6" Target="../media/image2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26.png" Type="http://schemas.openxmlformats.org/officeDocument/2006/relationships/image"/><Relationship Id="rId5" Target="../media/image2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4.png" Type="http://schemas.openxmlformats.org/officeDocument/2006/relationships/image"/><Relationship Id="rId11" Target="../media/image35.png" Type="http://schemas.openxmlformats.org/officeDocument/2006/relationships/image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../media/image28.png" Type="http://schemas.openxmlformats.org/officeDocument/2006/relationships/image"/><Relationship Id="rId5" Target="../media/image29.png" Type="http://schemas.openxmlformats.org/officeDocument/2006/relationships/image"/><Relationship Id="rId6" Target="../media/image30.png" Type="http://schemas.openxmlformats.org/officeDocument/2006/relationships/image"/><Relationship Id="rId7" Target="../media/image31.png" Type="http://schemas.openxmlformats.org/officeDocument/2006/relationships/image"/><Relationship Id="rId8" Target="../media/image32.png" Type="http://schemas.openxmlformats.org/officeDocument/2006/relationships/image"/><Relationship Id="rId9" Target="../media/image3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905155" y="3530054"/>
            <a:ext cx="9335691" cy="1558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12" b="true">
                <a:solidFill>
                  <a:srgbClr val="D73AD7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The Power of Hand Gesture Control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905155" y="5395764"/>
            <a:ext cx="9335691" cy="1342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Explore the future of device interaction through intuitive hand gestures. This presentation delves into the innovative world of gesture control, its applications, and the technology enabling this seamless experience.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55179" y="628055"/>
            <a:ext cx="9978032" cy="731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4375" b="true">
                <a:solidFill>
                  <a:srgbClr val="D73AD7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Conclusion: A New Era of Interaction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55179" y="1856035"/>
            <a:ext cx="7897565" cy="8405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Hand gesture control offers a </a:t>
            </a:r>
            <a:r>
              <a:rPr lang="en-US" sz="1874" b="true">
                <a:solidFill>
                  <a:srgbClr val="272525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natural and intuitive alternative</a:t>
            </a:r>
            <a:r>
              <a:rPr lang="en-US" sz="1874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to traditional input devices, revolutionizing how we interact with technology.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50416" y="2960489"/>
            <a:ext cx="7907090" cy="2409528"/>
            <a:chOff x="0" y="0"/>
            <a:chExt cx="10542787" cy="321270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10530078" cy="3200019"/>
            </a:xfrm>
            <a:custGeom>
              <a:avLst/>
              <a:gdLst/>
              <a:ahLst/>
              <a:cxnLst/>
              <a:rect r="r" b="b" t="t" l="l"/>
              <a:pathLst>
                <a:path h="3200019" w="10530078">
                  <a:moveTo>
                    <a:pt x="0" y="764286"/>
                  </a:moveTo>
                  <a:cubicBezTo>
                    <a:pt x="0" y="342138"/>
                    <a:pt x="343154" y="0"/>
                    <a:pt x="766318" y="0"/>
                  </a:cubicBezTo>
                  <a:lnTo>
                    <a:pt x="9763760" y="0"/>
                  </a:lnTo>
                  <a:cubicBezTo>
                    <a:pt x="10187051" y="0"/>
                    <a:pt x="10530078" y="342138"/>
                    <a:pt x="10530078" y="764286"/>
                  </a:cubicBezTo>
                  <a:lnTo>
                    <a:pt x="10530078" y="2435733"/>
                  </a:lnTo>
                  <a:cubicBezTo>
                    <a:pt x="10530078" y="2857754"/>
                    <a:pt x="10186924" y="3200019"/>
                    <a:pt x="9763760" y="3200019"/>
                  </a:cubicBezTo>
                  <a:lnTo>
                    <a:pt x="766318" y="3200019"/>
                  </a:lnTo>
                  <a:cubicBezTo>
                    <a:pt x="343154" y="3200019"/>
                    <a:pt x="0" y="2857881"/>
                    <a:pt x="0" y="2435733"/>
                  </a:cubicBezTo>
                  <a:close/>
                </a:path>
              </a:pathLst>
            </a:custGeom>
            <a:solidFill>
              <a:srgbClr val="F4D4F7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542778" cy="3212719"/>
            </a:xfrm>
            <a:custGeom>
              <a:avLst/>
              <a:gdLst/>
              <a:ahLst/>
              <a:cxnLst/>
              <a:rect r="r" b="b" t="t" l="l"/>
              <a:pathLst>
                <a:path h="3212719" w="10542778">
                  <a:moveTo>
                    <a:pt x="0" y="770636"/>
                  </a:moveTo>
                  <a:cubicBezTo>
                    <a:pt x="0" y="344932"/>
                    <a:pt x="345948" y="0"/>
                    <a:pt x="772668" y="0"/>
                  </a:cubicBezTo>
                  <a:lnTo>
                    <a:pt x="9770110" y="0"/>
                  </a:lnTo>
                  <a:lnTo>
                    <a:pt x="9770110" y="6350"/>
                  </a:lnTo>
                  <a:lnTo>
                    <a:pt x="9770110" y="0"/>
                  </a:lnTo>
                  <a:cubicBezTo>
                    <a:pt x="10196830" y="0"/>
                    <a:pt x="10542778" y="344932"/>
                    <a:pt x="10542778" y="770636"/>
                  </a:cubicBezTo>
                  <a:lnTo>
                    <a:pt x="10536428" y="770636"/>
                  </a:lnTo>
                  <a:lnTo>
                    <a:pt x="10542778" y="770636"/>
                  </a:lnTo>
                  <a:lnTo>
                    <a:pt x="10542778" y="2442083"/>
                  </a:lnTo>
                  <a:lnTo>
                    <a:pt x="10536428" y="2442083"/>
                  </a:lnTo>
                  <a:lnTo>
                    <a:pt x="10542778" y="2442083"/>
                  </a:lnTo>
                  <a:cubicBezTo>
                    <a:pt x="10542778" y="2867660"/>
                    <a:pt x="10196830" y="3212719"/>
                    <a:pt x="9770110" y="3212719"/>
                  </a:cubicBezTo>
                  <a:lnTo>
                    <a:pt x="9770110" y="3206369"/>
                  </a:lnTo>
                  <a:lnTo>
                    <a:pt x="9770110" y="3212719"/>
                  </a:lnTo>
                  <a:lnTo>
                    <a:pt x="772668" y="3212719"/>
                  </a:lnTo>
                  <a:lnTo>
                    <a:pt x="772668" y="3206369"/>
                  </a:lnTo>
                  <a:lnTo>
                    <a:pt x="772668" y="3212719"/>
                  </a:lnTo>
                  <a:cubicBezTo>
                    <a:pt x="345948" y="3212719"/>
                    <a:pt x="0" y="2867660"/>
                    <a:pt x="0" y="2442083"/>
                  </a:cubicBezTo>
                  <a:lnTo>
                    <a:pt x="0" y="770636"/>
                  </a:lnTo>
                  <a:lnTo>
                    <a:pt x="6350" y="770636"/>
                  </a:lnTo>
                  <a:lnTo>
                    <a:pt x="0" y="770636"/>
                  </a:lnTo>
                  <a:moveTo>
                    <a:pt x="12700" y="770636"/>
                  </a:moveTo>
                  <a:lnTo>
                    <a:pt x="12700" y="2442083"/>
                  </a:lnTo>
                  <a:lnTo>
                    <a:pt x="6350" y="2442083"/>
                  </a:lnTo>
                  <a:lnTo>
                    <a:pt x="12700" y="2442083"/>
                  </a:lnTo>
                  <a:cubicBezTo>
                    <a:pt x="12700" y="2860675"/>
                    <a:pt x="352933" y="3200019"/>
                    <a:pt x="772668" y="3200019"/>
                  </a:cubicBezTo>
                  <a:lnTo>
                    <a:pt x="9770110" y="3200019"/>
                  </a:lnTo>
                  <a:cubicBezTo>
                    <a:pt x="10189845" y="3200019"/>
                    <a:pt x="10530078" y="2860675"/>
                    <a:pt x="10530078" y="2442083"/>
                  </a:cubicBezTo>
                  <a:lnTo>
                    <a:pt x="10530078" y="770636"/>
                  </a:lnTo>
                  <a:cubicBezTo>
                    <a:pt x="10530078" y="352044"/>
                    <a:pt x="10189845" y="12700"/>
                    <a:pt x="9770110" y="12700"/>
                  </a:cubicBezTo>
                  <a:lnTo>
                    <a:pt x="772668" y="12700"/>
                  </a:lnTo>
                  <a:lnTo>
                    <a:pt x="772668" y="6350"/>
                  </a:lnTo>
                  <a:lnTo>
                    <a:pt x="772668" y="12700"/>
                  </a:lnTo>
                  <a:cubicBezTo>
                    <a:pt x="352933" y="12700"/>
                    <a:pt x="12700" y="352044"/>
                    <a:pt x="12700" y="770636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203424" y="3203973"/>
            <a:ext cx="2809577" cy="360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Key Benefits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03424" y="3727251"/>
            <a:ext cx="7401074" cy="458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82773" indent="-141387" lvl="1">
              <a:lnSpc>
                <a:spcPts val="3000"/>
              </a:lnSpc>
              <a:buFont typeface="Arial"/>
              <a:buChar char="•"/>
            </a:pPr>
            <a:r>
              <a:rPr lang="en-US" sz="1874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Enhanced user experience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03424" y="4192935"/>
            <a:ext cx="7401074" cy="458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82773" indent="-141387" lvl="1">
              <a:lnSpc>
                <a:spcPts val="3000"/>
              </a:lnSpc>
              <a:buFont typeface="Arial"/>
              <a:buChar char="•"/>
            </a:pPr>
            <a:r>
              <a:rPr lang="en-US" sz="1874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Increased accessibility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03424" y="4658618"/>
            <a:ext cx="7401074" cy="458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82773" indent="-141387" lvl="1">
              <a:lnSpc>
                <a:spcPts val="3000"/>
              </a:lnSpc>
              <a:buFont typeface="Arial"/>
              <a:buChar char="•"/>
            </a:pPr>
            <a:r>
              <a:rPr lang="en-US" sz="1874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Potential for immersive environments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950416" y="5599211"/>
            <a:ext cx="7907090" cy="2409527"/>
            <a:chOff x="0" y="0"/>
            <a:chExt cx="10542787" cy="321270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350" y="6350"/>
              <a:ext cx="10530078" cy="3200019"/>
            </a:xfrm>
            <a:custGeom>
              <a:avLst/>
              <a:gdLst/>
              <a:ahLst/>
              <a:cxnLst/>
              <a:rect r="r" b="b" t="t" l="l"/>
              <a:pathLst>
                <a:path h="3200019" w="10530078">
                  <a:moveTo>
                    <a:pt x="0" y="764286"/>
                  </a:moveTo>
                  <a:cubicBezTo>
                    <a:pt x="0" y="342138"/>
                    <a:pt x="343154" y="0"/>
                    <a:pt x="766318" y="0"/>
                  </a:cubicBezTo>
                  <a:lnTo>
                    <a:pt x="9763760" y="0"/>
                  </a:lnTo>
                  <a:cubicBezTo>
                    <a:pt x="10187051" y="0"/>
                    <a:pt x="10530078" y="342138"/>
                    <a:pt x="10530078" y="764286"/>
                  </a:cubicBezTo>
                  <a:lnTo>
                    <a:pt x="10530078" y="2435733"/>
                  </a:lnTo>
                  <a:cubicBezTo>
                    <a:pt x="10530078" y="2857754"/>
                    <a:pt x="10186924" y="3200019"/>
                    <a:pt x="9763760" y="3200019"/>
                  </a:cubicBezTo>
                  <a:lnTo>
                    <a:pt x="766318" y="3200019"/>
                  </a:lnTo>
                  <a:cubicBezTo>
                    <a:pt x="343154" y="3200019"/>
                    <a:pt x="0" y="2857881"/>
                    <a:pt x="0" y="2435733"/>
                  </a:cubicBezTo>
                  <a:close/>
                </a:path>
              </a:pathLst>
            </a:custGeom>
            <a:solidFill>
              <a:srgbClr val="F4D4F7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0542778" cy="3212719"/>
            </a:xfrm>
            <a:custGeom>
              <a:avLst/>
              <a:gdLst/>
              <a:ahLst/>
              <a:cxnLst/>
              <a:rect r="r" b="b" t="t" l="l"/>
              <a:pathLst>
                <a:path h="3212719" w="10542778">
                  <a:moveTo>
                    <a:pt x="0" y="770636"/>
                  </a:moveTo>
                  <a:cubicBezTo>
                    <a:pt x="0" y="344932"/>
                    <a:pt x="345948" y="0"/>
                    <a:pt x="772668" y="0"/>
                  </a:cubicBezTo>
                  <a:lnTo>
                    <a:pt x="9770110" y="0"/>
                  </a:lnTo>
                  <a:lnTo>
                    <a:pt x="9770110" y="6350"/>
                  </a:lnTo>
                  <a:lnTo>
                    <a:pt x="9770110" y="0"/>
                  </a:lnTo>
                  <a:cubicBezTo>
                    <a:pt x="10196830" y="0"/>
                    <a:pt x="10542778" y="344932"/>
                    <a:pt x="10542778" y="770636"/>
                  </a:cubicBezTo>
                  <a:lnTo>
                    <a:pt x="10536428" y="770636"/>
                  </a:lnTo>
                  <a:lnTo>
                    <a:pt x="10542778" y="770636"/>
                  </a:lnTo>
                  <a:lnTo>
                    <a:pt x="10542778" y="2442083"/>
                  </a:lnTo>
                  <a:lnTo>
                    <a:pt x="10536428" y="2442083"/>
                  </a:lnTo>
                  <a:lnTo>
                    <a:pt x="10542778" y="2442083"/>
                  </a:lnTo>
                  <a:cubicBezTo>
                    <a:pt x="10542778" y="2867660"/>
                    <a:pt x="10196830" y="3212719"/>
                    <a:pt x="9770110" y="3212719"/>
                  </a:cubicBezTo>
                  <a:lnTo>
                    <a:pt x="9770110" y="3206369"/>
                  </a:lnTo>
                  <a:lnTo>
                    <a:pt x="9770110" y="3212719"/>
                  </a:lnTo>
                  <a:lnTo>
                    <a:pt x="772668" y="3212719"/>
                  </a:lnTo>
                  <a:lnTo>
                    <a:pt x="772668" y="3206369"/>
                  </a:lnTo>
                  <a:lnTo>
                    <a:pt x="772668" y="3212719"/>
                  </a:lnTo>
                  <a:cubicBezTo>
                    <a:pt x="345948" y="3212719"/>
                    <a:pt x="0" y="2867660"/>
                    <a:pt x="0" y="2442083"/>
                  </a:cubicBezTo>
                  <a:lnTo>
                    <a:pt x="0" y="770636"/>
                  </a:lnTo>
                  <a:lnTo>
                    <a:pt x="6350" y="770636"/>
                  </a:lnTo>
                  <a:lnTo>
                    <a:pt x="0" y="770636"/>
                  </a:lnTo>
                  <a:moveTo>
                    <a:pt x="12700" y="770636"/>
                  </a:moveTo>
                  <a:lnTo>
                    <a:pt x="12700" y="2442083"/>
                  </a:lnTo>
                  <a:lnTo>
                    <a:pt x="6350" y="2442083"/>
                  </a:lnTo>
                  <a:lnTo>
                    <a:pt x="12700" y="2442083"/>
                  </a:lnTo>
                  <a:cubicBezTo>
                    <a:pt x="12700" y="2860675"/>
                    <a:pt x="352933" y="3200019"/>
                    <a:pt x="772668" y="3200019"/>
                  </a:cubicBezTo>
                  <a:lnTo>
                    <a:pt x="9770110" y="3200019"/>
                  </a:lnTo>
                  <a:cubicBezTo>
                    <a:pt x="10189845" y="3200019"/>
                    <a:pt x="10530078" y="2860675"/>
                    <a:pt x="10530078" y="2442083"/>
                  </a:cubicBezTo>
                  <a:lnTo>
                    <a:pt x="10530078" y="770636"/>
                  </a:lnTo>
                  <a:cubicBezTo>
                    <a:pt x="10530078" y="352044"/>
                    <a:pt x="10189845" y="12700"/>
                    <a:pt x="9770110" y="12700"/>
                  </a:cubicBezTo>
                  <a:lnTo>
                    <a:pt x="772668" y="12700"/>
                  </a:lnTo>
                  <a:lnTo>
                    <a:pt x="772668" y="6350"/>
                  </a:lnTo>
                  <a:lnTo>
                    <a:pt x="772668" y="12700"/>
                  </a:lnTo>
                  <a:cubicBezTo>
                    <a:pt x="352933" y="12700"/>
                    <a:pt x="12700" y="352044"/>
                    <a:pt x="12700" y="770636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203424" y="5842695"/>
            <a:ext cx="2815978" cy="360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Limitations &amp; Future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03424" y="6365974"/>
            <a:ext cx="7401074" cy="458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82773" indent="-141387" lvl="1">
              <a:lnSpc>
                <a:spcPts val="3000"/>
              </a:lnSpc>
              <a:buFont typeface="Arial"/>
              <a:buChar char="•"/>
            </a:pPr>
            <a:r>
              <a:rPr lang="en-US" sz="1874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Accuracy challenges in varied conditions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03424" y="6831658"/>
            <a:ext cx="7401074" cy="458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82773" indent="-141387" lvl="1">
              <a:lnSpc>
                <a:spcPts val="3000"/>
              </a:lnSpc>
              <a:buFont typeface="Arial"/>
              <a:buChar char="•"/>
            </a:pPr>
            <a:r>
              <a:rPr lang="en-US" sz="1874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Continuous research and development needed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03424" y="7297341"/>
            <a:ext cx="7401074" cy="458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82773" indent="-141387" lvl="1">
              <a:lnSpc>
                <a:spcPts val="3000"/>
              </a:lnSpc>
              <a:buFont typeface="Arial"/>
              <a:buChar char="•"/>
            </a:pPr>
            <a:r>
              <a:rPr lang="en-US" sz="1874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Vast potential across industries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55179" y="8196411"/>
            <a:ext cx="7897565" cy="8405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As technology advances, gesture control will undoubtedly play a pivotal role in shaping the future of human-computer interaction.</a:t>
            </a:r>
          </a:p>
        </p:txBody>
      </p:sp>
      <p:grpSp>
        <p:nvGrpSpPr>
          <p:cNvPr name="Group 23" id="23"/>
          <p:cNvGrpSpPr>
            <a:grpSpLocks noChangeAspect="true"/>
          </p:cNvGrpSpPr>
          <p:nvPr/>
        </p:nvGrpSpPr>
        <p:grpSpPr>
          <a:xfrm rot="0">
            <a:off x="9444781" y="1985962"/>
            <a:ext cx="7897565" cy="7897565"/>
            <a:chOff x="0" y="0"/>
            <a:chExt cx="10530087" cy="10530087"/>
          </a:xfrm>
        </p:grpSpPr>
        <p:sp>
          <p:nvSpPr>
            <p:cNvPr name="Freeform 24" id="24" descr="preencoded.png"/>
            <p:cNvSpPr/>
            <p:nvPr/>
          </p:nvSpPr>
          <p:spPr>
            <a:xfrm flipH="false" flipV="false" rot="0">
              <a:off x="0" y="0"/>
              <a:ext cx="10530078" cy="10530078"/>
            </a:xfrm>
            <a:custGeom>
              <a:avLst/>
              <a:gdLst/>
              <a:ahLst/>
              <a:cxnLst/>
              <a:rect r="r" b="b" t="t" l="l"/>
              <a:pathLst>
                <a:path h="10530078" w="10530078">
                  <a:moveTo>
                    <a:pt x="0" y="0"/>
                  </a:moveTo>
                  <a:lnTo>
                    <a:pt x="10530078" y="0"/>
                  </a:lnTo>
                  <a:lnTo>
                    <a:pt x="10530078" y="10530078"/>
                  </a:lnTo>
                  <a:lnTo>
                    <a:pt x="0" y="10530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7155" y="2484984"/>
            <a:ext cx="6160442" cy="788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12" b="true">
                <a:solidFill>
                  <a:srgbClr val="D73AD7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Made by group G-35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47155" y="3711774"/>
            <a:ext cx="16193690" cy="504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 b="true">
                <a:solidFill>
                  <a:srgbClr val="4D4D4D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ATHARV CHAUHAN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47155" y="4425106"/>
            <a:ext cx="16193690" cy="504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 b="true">
                <a:solidFill>
                  <a:srgbClr val="4D4D4D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GRAVIT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47155" y="5138440"/>
            <a:ext cx="16193690" cy="504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 b="true">
                <a:solidFill>
                  <a:srgbClr val="4D4D4D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ESHAN SAXENA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47155" y="5851773"/>
            <a:ext cx="16193690" cy="504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 b="true">
                <a:solidFill>
                  <a:srgbClr val="4D4D4D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LAKSHYA BHARADWAJ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47155" y="6565106"/>
            <a:ext cx="16193690" cy="504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 b="true">
                <a:solidFill>
                  <a:srgbClr val="4D4D4D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SONIA SINGH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47155" y="7278440"/>
            <a:ext cx="16193690" cy="504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 b="true">
                <a:solidFill>
                  <a:srgbClr val="4D4D4D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NAVDEEP SINGH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7155" y="780752"/>
            <a:ext cx="11122372" cy="788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12" b="true">
                <a:solidFill>
                  <a:srgbClr val="D73AD7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Introduction to Hand Gesture Control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47155" y="2112169"/>
            <a:ext cx="8619084" cy="1342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Hand gesture control is a revolutionary human-computer interaction (HCI) method, allowing users to </a:t>
            </a:r>
            <a:r>
              <a:rPr lang="en-US" sz="2000" b="true">
                <a:solidFill>
                  <a:srgbClr val="272525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control devices</a:t>
            </a:r>
            <a:r>
              <a:rPr lang="en-US" sz="200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and applications using natural hand movements.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42392" y="3744069"/>
            <a:ext cx="8628609" cy="1617761"/>
            <a:chOff x="0" y="0"/>
            <a:chExt cx="11504812" cy="215701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11492102" cy="2144395"/>
            </a:xfrm>
            <a:custGeom>
              <a:avLst/>
              <a:gdLst/>
              <a:ahLst/>
              <a:cxnLst/>
              <a:rect r="r" b="b" t="t" l="l"/>
              <a:pathLst>
                <a:path h="2144395" w="11492102">
                  <a:moveTo>
                    <a:pt x="0" y="146685"/>
                  </a:moveTo>
                  <a:cubicBezTo>
                    <a:pt x="0" y="65659"/>
                    <a:pt x="65913" y="0"/>
                    <a:pt x="147320" y="0"/>
                  </a:cubicBezTo>
                  <a:lnTo>
                    <a:pt x="11344783" y="0"/>
                  </a:lnTo>
                  <a:cubicBezTo>
                    <a:pt x="11426189" y="0"/>
                    <a:pt x="11492102" y="65659"/>
                    <a:pt x="11492102" y="146685"/>
                  </a:cubicBezTo>
                  <a:lnTo>
                    <a:pt x="11492102" y="1997710"/>
                  </a:lnTo>
                  <a:cubicBezTo>
                    <a:pt x="11492102" y="2078736"/>
                    <a:pt x="11426189" y="2144395"/>
                    <a:pt x="11344783" y="2144395"/>
                  </a:cubicBezTo>
                  <a:lnTo>
                    <a:pt x="147320" y="2144395"/>
                  </a:lnTo>
                  <a:cubicBezTo>
                    <a:pt x="65913" y="2144268"/>
                    <a:pt x="0" y="2078609"/>
                    <a:pt x="0" y="1997710"/>
                  </a:cubicBezTo>
                  <a:close/>
                </a:path>
              </a:pathLst>
            </a:custGeom>
            <a:solidFill>
              <a:srgbClr val="F4D4F7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1504802" cy="2157095"/>
            </a:xfrm>
            <a:custGeom>
              <a:avLst/>
              <a:gdLst/>
              <a:ahLst/>
              <a:cxnLst/>
              <a:rect r="r" b="b" t="t" l="l"/>
              <a:pathLst>
                <a:path h="2157095" w="11504802">
                  <a:moveTo>
                    <a:pt x="0" y="153035"/>
                  </a:moveTo>
                  <a:cubicBezTo>
                    <a:pt x="0" y="68453"/>
                    <a:pt x="68834" y="0"/>
                    <a:pt x="153670" y="0"/>
                  </a:cubicBezTo>
                  <a:lnTo>
                    <a:pt x="11351133" y="0"/>
                  </a:lnTo>
                  <a:lnTo>
                    <a:pt x="11351133" y="6350"/>
                  </a:lnTo>
                  <a:lnTo>
                    <a:pt x="11351133" y="0"/>
                  </a:lnTo>
                  <a:cubicBezTo>
                    <a:pt x="11435969" y="0"/>
                    <a:pt x="11504802" y="68453"/>
                    <a:pt x="11504802" y="153035"/>
                  </a:cubicBezTo>
                  <a:lnTo>
                    <a:pt x="11498452" y="153035"/>
                  </a:lnTo>
                  <a:lnTo>
                    <a:pt x="11504802" y="153035"/>
                  </a:lnTo>
                  <a:lnTo>
                    <a:pt x="11504802" y="2004060"/>
                  </a:lnTo>
                  <a:lnTo>
                    <a:pt x="11498452" y="2004060"/>
                  </a:lnTo>
                  <a:lnTo>
                    <a:pt x="11504802" y="2004060"/>
                  </a:lnTo>
                  <a:cubicBezTo>
                    <a:pt x="11504802" y="2088515"/>
                    <a:pt x="11435969" y="2157095"/>
                    <a:pt x="11351133" y="2157095"/>
                  </a:cubicBezTo>
                  <a:lnTo>
                    <a:pt x="11351133" y="2150745"/>
                  </a:lnTo>
                  <a:lnTo>
                    <a:pt x="11351133" y="2157095"/>
                  </a:lnTo>
                  <a:lnTo>
                    <a:pt x="153670" y="2157095"/>
                  </a:lnTo>
                  <a:lnTo>
                    <a:pt x="153670" y="2150745"/>
                  </a:lnTo>
                  <a:lnTo>
                    <a:pt x="153670" y="2157095"/>
                  </a:lnTo>
                  <a:cubicBezTo>
                    <a:pt x="68834" y="2156968"/>
                    <a:pt x="0" y="2088515"/>
                    <a:pt x="0" y="2004060"/>
                  </a:cubicBezTo>
                  <a:lnTo>
                    <a:pt x="0" y="153035"/>
                  </a:lnTo>
                  <a:lnTo>
                    <a:pt x="6350" y="153035"/>
                  </a:lnTo>
                  <a:lnTo>
                    <a:pt x="0" y="153035"/>
                  </a:lnTo>
                  <a:moveTo>
                    <a:pt x="12700" y="153035"/>
                  </a:moveTo>
                  <a:lnTo>
                    <a:pt x="12700" y="2004060"/>
                  </a:lnTo>
                  <a:lnTo>
                    <a:pt x="6350" y="2004060"/>
                  </a:lnTo>
                  <a:lnTo>
                    <a:pt x="12700" y="2004060"/>
                  </a:lnTo>
                  <a:cubicBezTo>
                    <a:pt x="12700" y="2081530"/>
                    <a:pt x="75819" y="2144395"/>
                    <a:pt x="153670" y="2144395"/>
                  </a:cubicBezTo>
                  <a:lnTo>
                    <a:pt x="11351133" y="2144395"/>
                  </a:lnTo>
                  <a:cubicBezTo>
                    <a:pt x="11428984" y="2144395"/>
                    <a:pt x="11492102" y="2081530"/>
                    <a:pt x="11492102" y="2004060"/>
                  </a:cubicBezTo>
                  <a:lnTo>
                    <a:pt x="11492102" y="153035"/>
                  </a:lnTo>
                  <a:cubicBezTo>
                    <a:pt x="11492102" y="75565"/>
                    <a:pt x="11428984" y="12700"/>
                    <a:pt x="11351133" y="12700"/>
                  </a:cubicBezTo>
                  <a:lnTo>
                    <a:pt x="153670" y="12700"/>
                  </a:lnTo>
                  <a:lnTo>
                    <a:pt x="153670" y="6350"/>
                  </a:lnTo>
                  <a:lnTo>
                    <a:pt x="153670" y="12700"/>
                  </a:lnTo>
                  <a:cubicBezTo>
                    <a:pt x="75819" y="12700"/>
                    <a:pt x="12700" y="75565"/>
                    <a:pt x="12700" y="153035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318469" y="3991570"/>
            <a:ext cx="3080148" cy="413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Intuitive Interaction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18469" y="4581227"/>
            <a:ext cx="8076456" cy="504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Mimics natural human communication.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042392" y="5614095"/>
            <a:ext cx="8628609" cy="1617761"/>
            <a:chOff x="0" y="0"/>
            <a:chExt cx="11504812" cy="215701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6350" y="6350"/>
              <a:ext cx="11492102" cy="2144395"/>
            </a:xfrm>
            <a:custGeom>
              <a:avLst/>
              <a:gdLst/>
              <a:ahLst/>
              <a:cxnLst/>
              <a:rect r="r" b="b" t="t" l="l"/>
              <a:pathLst>
                <a:path h="2144395" w="11492102">
                  <a:moveTo>
                    <a:pt x="0" y="146685"/>
                  </a:moveTo>
                  <a:cubicBezTo>
                    <a:pt x="0" y="65659"/>
                    <a:pt x="65913" y="0"/>
                    <a:pt x="147320" y="0"/>
                  </a:cubicBezTo>
                  <a:lnTo>
                    <a:pt x="11344783" y="0"/>
                  </a:lnTo>
                  <a:cubicBezTo>
                    <a:pt x="11426189" y="0"/>
                    <a:pt x="11492102" y="65659"/>
                    <a:pt x="11492102" y="146685"/>
                  </a:cubicBezTo>
                  <a:lnTo>
                    <a:pt x="11492102" y="1997710"/>
                  </a:lnTo>
                  <a:cubicBezTo>
                    <a:pt x="11492102" y="2078736"/>
                    <a:pt x="11426189" y="2144395"/>
                    <a:pt x="11344783" y="2144395"/>
                  </a:cubicBezTo>
                  <a:lnTo>
                    <a:pt x="147320" y="2144395"/>
                  </a:lnTo>
                  <a:cubicBezTo>
                    <a:pt x="65913" y="2144268"/>
                    <a:pt x="0" y="2078609"/>
                    <a:pt x="0" y="1997710"/>
                  </a:cubicBezTo>
                  <a:close/>
                </a:path>
              </a:pathLst>
            </a:custGeom>
            <a:solidFill>
              <a:srgbClr val="F4D4F7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504802" cy="2157095"/>
            </a:xfrm>
            <a:custGeom>
              <a:avLst/>
              <a:gdLst/>
              <a:ahLst/>
              <a:cxnLst/>
              <a:rect r="r" b="b" t="t" l="l"/>
              <a:pathLst>
                <a:path h="2157095" w="11504802">
                  <a:moveTo>
                    <a:pt x="0" y="153035"/>
                  </a:moveTo>
                  <a:cubicBezTo>
                    <a:pt x="0" y="68453"/>
                    <a:pt x="68834" y="0"/>
                    <a:pt x="153670" y="0"/>
                  </a:cubicBezTo>
                  <a:lnTo>
                    <a:pt x="11351133" y="0"/>
                  </a:lnTo>
                  <a:lnTo>
                    <a:pt x="11351133" y="6350"/>
                  </a:lnTo>
                  <a:lnTo>
                    <a:pt x="11351133" y="0"/>
                  </a:lnTo>
                  <a:cubicBezTo>
                    <a:pt x="11435969" y="0"/>
                    <a:pt x="11504802" y="68453"/>
                    <a:pt x="11504802" y="153035"/>
                  </a:cubicBezTo>
                  <a:lnTo>
                    <a:pt x="11498452" y="153035"/>
                  </a:lnTo>
                  <a:lnTo>
                    <a:pt x="11504802" y="153035"/>
                  </a:lnTo>
                  <a:lnTo>
                    <a:pt x="11504802" y="2004060"/>
                  </a:lnTo>
                  <a:lnTo>
                    <a:pt x="11498452" y="2004060"/>
                  </a:lnTo>
                  <a:lnTo>
                    <a:pt x="11504802" y="2004060"/>
                  </a:lnTo>
                  <a:cubicBezTo>
                    <a:pt x="11504802" y="2088515"/>
                    <a:pt x="11435969" y="2157095"/>
                    <a:pt x="11351133" y="2157095"/>
                  </a:cubicBezTo>
                  <a:lnTo>
                    <a:pt x="11351133" y="2150745"/>
                  </a:lnTo>
                  <a:lnTo>
                    <a:pt x="11351133" y="2157095"/>
                  </a:lnTo>
                  <a:lnTo>
                    <a:pt x="153670" y="2157095"/>
                  </a:lnTo>
                  <a:lnTo>
                    <a:pt x="153670" y="2150745"/>
                  </a:lnTo>
                  <a:lnTo>
                    <a:pt x="153670" y="2157095"/>
                  </a:lnTo>
                  <a:cubicBezTo>
                    <a:pt x="68834" y="2156968"/>
                    <a:pt x="0" y="2088515"/>
                    <a:pt x="0" y="2004060"/>
                  </a:cubicBezTo>
                  <a:lnTo>
                    <a:pt x="0" y="153035"/>
                  </a:lnTo>
                  <a:lnTo>
                    <a:pt x="6350" y="153035"/>
                  </a:lnTo>
                  <a:lnTo>
                    <a:pt x="0" y="153035"/>
                  </a:lnTo>
                  <a:moveTo>
                    <a:pt x="12700" y="153035"/>
                  </a:moveTo>
                  <a:lnTo>
                    <a:pt x="12700" y="2004060"/>
                  </a:lnTo>
                  <a:lnTo>
                    <a:pt x="6350" y="2004060"/>
                  </a:lnTo>
                  <a:lnTo>
                    <a:pt x="12700" y="2004060"/>
                  </a:lnTo>
                  <a:cubicBezTo>
                    <a:pt x="12700" y="2081530"/>
                    <a:pt x="75819" y="2144395"/>
                    <a:pt x="153670" y="2144395"/>
                  </a:cubicBezTo>
                  <a:lnTo>
                    <a:pt x="11351133" y="2144395"/>
                  </a:lnTo>
                  <a:cubicBezTo>
                    <a:pt x="11428984" y="2144395"/>
                    <a:pt x="11492102" y="2081530"/>
                    <a:pt x="11492102" y="2004060"/>
                  </a:cubicBezTo>
                  <a:lnTo>
                    <a:pt x="11492102" y="153035"/>
                  </a:lnTo>
                  <a:cubicBezTo>
                    <a:pt x="11492102" y="75565"/>
                    <a:pt x="11428984" y="12700"/>
                    <a:pt x="11351133" y="12700"/>
                  </a:cubicBezTo>
                  <a:lnTo>
                    <a:pt x="153670" y="12700"/>
                  </a:lnTo>
                  <a:lnTo>
                    <a:pt x="153670" y="6350"/>
                  </a:lnTo>
                  <a:lnTo>
                    <a:pt x="153670" y="12700"/>
                  </a:lnTo>
                  <a:cubicBezTo>
                    <a:pt x="75819" y="12700"/>
                    <a:pt x="12700" y="75565"/>
                    <a:pt x="12700" y="153035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318469" y="5861596"/>
            <a:ext cx="3983682" cy="413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Enhanced User Experience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18469" y="6451252"/>
            <a:ext cx="8076456" cy="504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Provides a more immersive and engaging interface.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042392" y="7484120"/>
            <a:ext cx="8628609" cy="1617761"/>
            <a:chOff x="0" y="0"/>
            <a:chExt cx="11504812" cy="215701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6350" y="6350"/>
              <a:ext cx="11492102" cy="2144395"/>
            </a:xfrm>
            <a:custGeom>
              <a:avLst/>
              <a:gdLst/>
              <a:ahLst/>
              <a:cxnLst/>
              <a:rect r="r" b="b" t="t" l="l"/>
              <a:pathLst>
                <a:path h="2144395" w="11492102">
                  <a:moveTo>
                    <a:pt x="0" y="146685"/>
                  </a:moveTo>
                  <a:cubicBezTo>
                    <a:pt x="0" y="65659"/>
                    <a:pt x="65913" y="0"/>
                    <a:pt x="147320" y="0"/>
                  </a:cubicBezTo>
                  <a:lnTo>
                    <a:pt x="11344783" y="0"/>
                  </a:lnTo>
                  <a:cubicBezTo>
                    <a:pt x="11426189" y="0"/>
                    <a:pt x="11492102" y="65659"/>
                    <a:pt x="11492102" y="146685"/>
                  </a:cubicBezTo>
                  <a:lnTo>
                    <a:pt x="11492102" y="1997710"/>
                  </a:lnTo>
                  <a:cubicBezTo>
                    <a:pt x="11492102" y="2078736"/>
                    <a:pt x="11426189" y="2144395"/>
                    <a:pt x="11344783" y="2144395"/>
                  </a:cubicBezTo>
                  <a:lnTo>
                    <a:pt x="147320" y="2144395"/>
                  </a:lnTo>
                  <a:cubicBezTo>
                    <a:pt x="65913" y="2144268"/>
                    <a:pt x="0" y="2078609"/>
                    <a:pt x="0" y="1997710"/>
                  </a:cubicBezTo>
                  <a:close/>
                </a:path>
              </a:pathLst>
            </a:custGeom>
            <a:solidFill>
              <a:srgbClr val="F4D4F7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1504802" cy="2157095"/>
            </a:xfrm>
            <a:custGeom>
              <a:avLst/>
              <a:gdLst/>
              <a:ahLst/>
              <a:cxnLst/>
              <a:rect r="r" b="b" t="t" l="l"/>
              <a:pathLst>
                <a:path h="2157095" w="11504802">
                  <a:moveTo>
                    <a:pt x="0" y="153035"/>
                  </a:moveTo>
                  <a:cubicBezTo>
                    <a:pt x="0" y="68453"/>
                    <a:pt x="68834" y="0"/>
                    <a:pt x="153670" y="0"/>
                  </a:cubicBezTo>
                  <a:lnTo>
                    <a:pt x="11351133" y="0"/>
                  </a:lnTo>
                  <a:lnTo>
                    <a:pt x="11351133" y="6350"/>
                  </a:lnTo>
                  <a:lnTo>
                    <a:pt x="11351133" y="0"/>
                  </a:lnTo>
                  <a:cubicBezTo>
                    <a:pt x="11435969" y="0"/>
                    <a:pt x="11504802" y="68453"/>
                    <a:pt x="11504802" y="153035"/>
                  </a:cubicBezTo>
                  <a:lnTo>
                    <a:pt x="11498452" y="153035"/>
                  </a:lnTo>
                  <a:lnTo>
                    <a:pt x="11504802" y="153035"/>
                  </a:lnTo>
                  <a:lnTo>
                    <a:pt x="11504802" y="2004060"/>
                  </a:lnTo>
                  <a:lnTo>
                    <a:pt x="11498452" y="2004060"/>
                  </a:lnTo>
                  <a:lnTo>
                    <a:pt x="11504802" y="2004060"/>
                  </a:lnTo>
                  <a:cubicBezTo>
                    <a:pt x="11504802" y="2088515"/>
                    <a:pt x="11435969" y="2157095"/>
                    <a:pt x="11351133" y="2157095"/>
                  </a:cubicBezTo>
                  <a:lnTo>
                    <a:pt x="11351133" y="2150745"/>
                  </a:lnTo>
                  <a:lnTo>
                    <a:pt x="11351133" y="2157095"/>
                  </a:lnTo>
                  <a:lnTo>
                    <a:pt x="153670" y="2157095"/>
                  </a:lnTo>
                  <a:lnTo>
                    <a:pt x="153670" y="2150745"/>
                  </a:lnTo>
                  <a:lnTo>
                    <a:pt x="153670" y="2157095"/>
                  </a:lnTo>
                  <a:cubicBezTo>
                    <a:pt x="68834" y="2156968"/>
                    <a:pt x="0" y="2088515"/>
                    <a:pt x="0" y="2004060"/>
                  </a:cubicBezTo>
                  <a:lnTo>
                    <a:pt x="0" y="153035"/>
                  </a:lnTo>
                  <a:lnTo>
                    <a:pt x="6350" y="153035"/>
                  </a:lnTo>
                  <a:lnTo>
                    <a:pt x="0" y="153035"/>
                  </a:lnTo>
                  <a:moveTo>
                    <a:pt x="12700" y="153035"/>
                  </a:moveTo>
                  <a:lnTo>
                    <a:pt x="12700" y="2004060"/>
                  </a:lnTo>
                  <a:lnTo>
                    <a:pt x="6350" y="2004060"/>
                  </a:lnTo>
                  <a:lnTo>
                    <a:pt x="12700" y="2004060"/>
                  </a:lnTo>
                  <a:cubicBezTo>
                    <a:pt x="12700" y="2081530"/>
                    <a:pt x="75819" y="2144395"/>
                    <a:pt x="153670" y="2144395"/>
                  </a:cubicBezTo>
                  <a:lnTo>
                    <a:pt x="11351133" y="2144395"/>
                  </a:lnTo>
                  <a:cubicBezTo>
                    <a:pt x="11428984" y="2144395"/>
                    <a:pt x="11492102" y="2081530"/>
                    <a:pt x="11492102" y="2004060"/>
                  </a:cubicBezTo>
                  <a:lnTo>
                    <a:pt x="11492102" y="153035"/>
                  </a:lnTo>
                  <a:cubicBezTo>
                    <a:pt x="11492102" y="75565"/>
                    <a:pt x="11428984" y="12700"/>
                    <a:pt x="11351133" y="12700"/>
                  </a:cubicBezTo>
                  <a:lnTo>
                    <a:pt x="153670" y="12700"/>
                  </a:lnTo>
                  <a:lnTo>
                    <a:pt x="153670" y="6350"/>
                  </a:lnTo>
                  <a:lnTo>
                    <a:pt x="153670" y="12700"/>
                  </a:lnTo>
                  <a:cubicBezTo>
                    <a:pt x="75819" y="12700"/>
                    <a:pt x="12700" y="75565"/>
                    <a:pt x="12700" y="153035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318469" y="7731621"/>
            <a:ext cx="3080148" cy="413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Modern Computing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18469" y="8321279"/>
            <a:ext cx="8076456" cy="504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 key component in next-generation computing environments.</a:t>
            </a:r>
          </a:p>
        </p:txBody>
      </p:sp>
      <p:grpSp>
        <p:nvGrpSpPr>
          <p:cNvPr name="Group 23" id="23"/>
          <p:cNvGrpSpPr>
            <a:grpSpLocks noChangeAspect="true"/>
          </p:cNvGrpSpPr>
          <p:nvPr/>
        </p:nvGrpSpPr>
        <p:grpSpPr>
          <a:xfrm rot="0">
            <a:off x="10314534" y="2256830"/>
            <a:ext cx="6935838" cy="6935838"/>
            <a:chOff x="0" y="0"/>
            <a:chExt cx="9247783" cy="9247783"/>
          </a:xfrm>
        </p:grpSpPr>
        <p:sp>
          <p:nvSpPr>
            <p:cNvPr name="Freeform 24" id="24" descr="preencoded.png"/>
            <p:cNvSpPr/>
            <p:nvPr/>
          </p:nvSpPr>
          <p:spPr>
            <a:xfrm flipH="false" flipV="false" rot="0">
              <a:off x="0" y="0"/>
              <a:ext cx="9247759" cy="9247759"/>
            </a:xfrm>
            <a:custGeom>
              <a:avLst/>
              <a:gdLst/>
              <a:ahLst/>
              <a:cxnLst/>
              <a:rect r="r" b="b" t="t" l="l"/>
              <a:pathLst>
                <a:path h="9247759" w="9247759">
                  <a:moveTo>
                    <a:pt x="0" y="0"/>
                  </a:moveTo>
                  <a:lnTo>
                    <a:pt x="9247759" y="0"/>
                  </a:lnTo>
                  <a:lnTo>
                    <a:pt x="9247759" y="9247759"/>
                  </a:lnTo>
                  <a:lnTo>
                    <a:pt x="0" y="92477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7155" y="2552998"/>
            <a:ext cx="14240321" cy="788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12" b="true">
                <a:solidFill>
                  <a:srgbClr val="D73AD7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Objective: Seamless Control of Device Functions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47155" y="4258121"/>
            <a:ext cx="5223272" cy="2324546"/>
            <a:chOff x="0" y="0"/>
            <a:chExt cx="6964363" cy="309939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964299" cy="3099435"/>
            </a:xfrm>
            <a:custGeom>
              <a:avLst/>
              <a:gdLst/>
              <a:ahLst/>
              <a:cxnLst/>
              <a:rect r="r" b="b" t="t" l="l"/>
              <a:pathLst>
                <a:path h="3099435" w="6964299">
                  <a:moveTo>
                    <a:pt x="0" y="182880"/>
                  </a:moveTo>
                  <a:cubicBezTo>
                    <a:pt x="0" y="81915"/>
                    <a:pt x="81915" y="0"/>
                    <a:pt x="182880" y="0"/>
                  </a:cubicBezTo>
                  <a:lnTo>
                    <a:pt x="6781419" y="0"/>
                  </a:lnTo>
                  <a:cubicBezTo>
                    <a:pt x="6882384" y="0"/>
                    <a:pt x="6964299" y="81915"/>
                    <a:pt x="6964299" y="182880"/>
                  </a:cubicBezTo>
                  <a:lnTo>
                    <a:pt x="6964299" y="2916555"/>
                  </a:lnTo>
                  <a:cubicBezTo>
                    <a:pt x="6964299" y="3017520"/>
                    <a:pt x="6882384" y="3099435"/>
                    <a:pt x="6781419" y="3099435"/>
                  </a:cubicBezTo>
                  <a:lnTo>
                    <a:pt x="182880" y="3099435"/>
                  </a:lnTo>
                  <a:cubicBezTo>
                    <a:pt x="81915" y="3099435"/>
                    <a:pt x="0" y="3017520"/>
                    <a:pt x="0" y="2916555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047155" y="4229546"/>
            <a:ext cx="5223272" cy="114300"/>
            <a:chOff x="0" y="0"/>
            <a:chExt cx="6964363" cy="152400"/>
          </a:xfrm>
        </p:grpSpPr>
        <p:sp>
          <p:nvSpPr>
            <p:cNvPr name="Freeform 10" id="10" descr="preencoded.png"/>
            <p:cNvSpPr/>
            <p:nvPr/>
          </p:nvSpPr>
          <p:spPr>
            <a:xfrm flipH="false" flipV="false" rot="0">
              <a:off x="0" y="0"/>
              <a:ext cx="6964426" cy="152400"/>
            </a:xfrm>
            <a:custGeom>
              <a:avLst/>
              <a:gdLst/>
              <a:ahLst/>
              <a:cxnLst/>
              <a:rect r="r" b="b" t="t" l="l"/>
              <a:pathLst>
                <a:path h="152400" w="6964426">
                  <a:moveTo>
                    <a:pt x="0" y="0"/>
                  </a:moveTo>
                  <a:lnTo>
                    <a:pt x="6964426" y="0"/>
                  </a:lnTo>
                  <a:lnTo>
                    <a:pt x="6964426" y="152400"/>
                  </a:lnTo>
                  <a:lnTo>
                    <a:pt x="0" y="152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34" r="0" b="-34"/>
              </a:stretch>
            </a:blip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3266107" y="3865512"/>
            <a:ext cx="785366" cy="785366"/>
            <a:chOff x="0" y="0"/>
            <a:chExt cx="1047155" cy="1047155"/>
          </a:xfrm>
        </p:grpSpPr>
        <p:sp>
          <p:nvSpPr>
            <p:cNvPr name="Freeform 12" id="12" descr="preencoded.png"/>
            <p:cNvSpPr/>
            <p:nvPr/>
          </p:nvSpPr>
          <p:spPr>
            <a:xfrm flipH="false" flipV="false" rot="0">
              <a:off x="0" y="0"/>
              <a:ext cx="1047115" cy="1047115"/>
            </a:xfrm>
            <a:custGeom>
              <a:avLst/>
              <a:gdLst/>
              <a:ahLst/>
              <a:cxnLst/>
              <a:rect r="r" b="b" t="t" l="l"/>
              <a:pathLst>
                <a:path h="1047115" w="1047115">
                  <a:moveTo>
                    <a:pt x="0" y="0"/>
                  </a:moveTo>
                  <a:lnTo>
                    <a:pt x="1047115" y="0"/>
                  </a:lnTo>
                  <a:lnTo>
                    <a:pt x="1047115" y="1047115"/>
                  </a:lnTo>
                  <a:lnTo>
                    <a:pt x="0" y="10471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3" b="-3"/>
              </a:stretch>
            </a:blip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3501702" y="4061817"/>
            <a:ext cx="314176" cy="392609"/>
            <a:chOff x="0" y="0"/>
            <a:chExt cx="418902" cy="523478"/>
          </a:xfrm>
        </p:grpSpPr>
        <p:sp>
          <p:nvSpPr>
            <p:cNvPr name="Freeform 14" id="14" descr="preencoded.png"/>
            <p:cNvSpPr/>
            <p:nvPr/>
          </p:nvSpPr>
          <p:spPr>
            <a:xfrm flipH="false" flipV="false" rot="0">
              <a:off x="0" y="0"/>
              <a:ext cx="418846" cy="523494"/>
            </a:xfrm>
            <a:custGeom>
              <a:avLst/>
              <a:gdLst/>
              <a:ahLst/>
              <a:cxnLst/>
              <a:rect r="r" b="b" t="t" l="l"/>
              <a:pathLst>
                <a:path h="523494" w="418846">
                  <a:moveTo>
                    <a:pt x="0" y="0"/>
                  </a:moveTo>
                  <a:lnTo>
                    <a:pt x="418846" y="0"/>
                  </a:lnTo>
                  <a:lnTo>
                    <a:pt x="418846" y="523494"/>
                  </a:lnTo>
                  <a:lnTo>
                    <a:pt x="0" y="5234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90" t="0" r="-303" b="2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337519" y="4884092"/>
            <a:ext cx="3080148" cy="413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Volume Adjustment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37519" y="5368975"/>
            <a:ext cx="4642545" cy="923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Effortlessly </a:t>
            </a:r>
            <a:r>
              <a:rPr lang="en-US" sz="2000">
                <a:solidFill>
                  <a:srgbClr val="D75BE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raise or lower audio</a:t>
            </a:r>
            <a:r>
              <a:rPr lang="en-US" sz="200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levels with simple hand gestures.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6532215" y="4258121"/>
            <a:ext cx="5223421" cy="2324546"/>
            <a:chOff x="0" y="0"/>
            <a:chExt cx="6964562" cy="309939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964553" cy="3099435"/>
            </a:xfrm>
            <a:custGeom>
              <a:avLst/>
              <a:gdLst/>
              <a:ahLst/>
              <a:cxnLst/>
              <a:rect r="r" b="b" t="t" l="l"/>
              <a:pathLst>
                <a:path h="3099435" w="6964553">
                  <a:moveTo>
                    <a:pt x="0" y="182880"/>
                  </a:moveTo>
                  <a:cubicBezTo>
                    <a:pt x="0" y="81915"/>
                    <a:pt x="81915" y="0"/>
                    <a:pt x="182880" y="0"/>
                  </a:cubicBezTo>
                  <a:lnTo>
                    <a:pt x="6781673" y="0"/>
                  </a:lnTo>
                  <a:cubicBezTo>
                    <a:pt x="6882638" y="0"/>
                    <a:pt x="6964553" y="81915"/>
                    <a:pt x="6964553" y="182880"/>
                  </a:cubicBezTo>
                  <a:lnTo>
                    <a:pt x="6964553" y="2916555"/>
                  </a:lnTo>
                  <a:cubicBezTo>
                    <a:pt x="6964553" y="3017520"/>
                    <a:pt x="6882638" y="3099435"/>
                    <a:pt x="6781673" y="3099435"/>
                  </a:cubicBezTo>
                  <a:lnTo>
                    <a:pt x="182880" y="3099435"/>
                  </a:lnTo>
                  <a:cubicBezTo>
                    <a:pt x="81915" y="3099435"/>
                    <a:pt x="0" y="3017520"/>
                    <a:pt x="0" y="2916555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name="Group 19" id="19"/>
          <p:cNvGrpSpPr>
            <a:grpSpLocks noChangeAspect="true"/>
          </p:cNvGrpSpPr>
          <p:nvPr/>
        </p:nvGrpSpPr>
        <p:grpSpPr>
          <a:xfrm rot="0">
            <a:off x="6532215" y="4229546"/>
            <a:ext cx="5223421" cy="114300"/>
            <a:chOff x="0" y="0"/>
            <a:chExt cx="6964562" cy="152400"/>
          </a:xfrm>
        </p:grpSpPr>
        <p:sp>
          <p:nvSpPr>
            <p:cNvPr name="Freeform 20" id="20" descr="preencoded.png"/>
            <p:cNvSpPr/>
            <p:nvPr/>
          </p:nvSpPr>
          <p:spPr>
            <a:xfrm flipH="false" flipV="false" rot="0">
              <a:off x="0" y="0"/>
              <a:ext cx="6964553" cy="152400"/>
            </a:xfrm>
            <a:custGeom>
              <a:avLst/>
              <a:gdLst/>
              <a:ahLst/>
              <a:cxnLst/>
              <a:rect r="r" b="b" t="t" l="l"/>
              <a:pathLst>
                <a:path h="152400" w="6964553">
                  <a:moveTo>
                    <a:pt x="0" y="0"/>
                  </a:moveTo>
                  <a:lnTo>
                    <a:pt x="6964553" y="0"/>
                  </a:lnTo>
                  <a:lnTo>
                    <a:pt x="6964553" y="152400"/>
                  </a:lnTo>
                  <a:lnTo>
                    <a:pt x="0" y="152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35" r="0" b="-35"/>
              </a:stretch>
            </a:blipFill>
          </p:spPr>
        </p:sp>
      </p:grpSp>
      <p:grpSp>
        <p:nvGrpSpPr>
          <p:cNvPr name="Group 21" id="21"/>
          <p:cNvGrpSpPr>
            <a:grpSpLocks noChangeAspect="true"/>
          </p:cNvGrpSpPr>
          <p:nvPr/>
        </p:nvGrpSpPr>
        <p:grpSpPr>
          <a:xfrm rot="0">
            <a:off x="8751169" y="3865512"/>
            <a:ext cx="785366" cy="785366"/>
            <a:chOff x="0" y="0"/>
            <a:chExt cx="1047155" cy="1047155"/>
          </a:xfrm>
        </p:grpSpPr>
        <p:sp>
          <p:nvSpPr>
            <p:cNvPr name="Freeform 22" id="22" descr="preencoded.png"/>
            <p:cNvSpPr/>
            <p:nvPr/>
          </p:nvSpPr>
          <p:spPr>
            <a:xfrm flipH="false" flipV="false" rot="0">
              <a:off x="0" y="0"/>
              <a:ext cx="1047115" cy="1047115"/>
            </a:xfrm>
            <a:custGeom>
              <a:avLst/>
              <a:gdLst/>
              <a:ahLst/>
              <a:cxnLst/>
              <a:rect r="r" b="b" t="t" l="l"/>
              <a:pathLst>
                <a:path h="1047115" w="1047115">
                  <a:moveTo>
                    <a:pt x="0" y="0"/>
                  </a:moveTo>
                  <a:lnTo>
                    <a:pt x="1047115" y="0"/>
                  </a:lnTo>
                  <a:lnTo>
                    <a:pt x="1047115" y="1047115"/>
                  </a:lnTo>
                  <a:lnTo>
                    <a:pt x="0" y="10471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3" b="-3"/>
              </a:stretch>
            </a:blipFill>
          </p:spPr>
        </p:sp>
      </p:grpSp>
      <p:grpSp>
        <p:nvGrpSpPr>
          <p:cNvPr name="Group 23" id="23"/>
          <p:cNvGrpSpPr>
            <a:grpSpLocks noChangeAspect="true"/>
          </p:cNvGrpSpPr>
          <p:nvPr/>
        </p:nvGrpSpPr>
        <p:grpSpPr>
          <a:xfrm rot="0">
            <a:off x="8986762" y="4061817"/>
            <a:ext cx="314176" cy="392609"/>
            <a:chOff x="0" y="0"/>
            <a:chExt cx="418902" cy="523478"/>
          </a:xfrm>
        </p:grpSpPr>
        <p:sp>
          <p:nvSpPr>
            <p:cNvPr name="Freeform 24" id="24" descr="preencoded.png"/>
            <p:cNvSpPr/>
            <p:nvPr/>
          </p:nvSpPr>
          <p:spPr>
            <a:xfrm flipH="false" flipV="false" rot="0">
              <a:off x="0" y="0"/>
              <a:ext cx="418846" cy="523494"/>
            </a:xfrm>
            <a:custGeom>
              <a:avLst/>
              <a:gdLst/>
              <a:ahLst/>
              <a:cxnLst/>
              <a:rect r="r" b="b" t="t" l="l"/>
              <a:pathLst>
                <a:path h="523494" w="418846">
                  <a:moveTo>
                    <a:pt x="0" y="0"/>
                  </a:moveTo>
                  <a:lnTo>
                    <a:pt x="418846" y="0"/>
                  </a:lnTo>
                  <a:lnTo>
                    <a:pt x="418846" y="523494"/>
                  </a:lnTo>
                  <a:lnTo>
                    <a:pt x="0" y="5234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290" t="0" r="-303" b="2"/>
              </a:stretch>
            </a:blip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6822579" y="4884092"/>
            <a:ext cx="3294906" cy="413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Brightness Regulation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822579" y="5368975"/>
            <a:ext cx="4642694" cy="923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D75BE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Adjust screen brightness</a:t>
            </a:r>
            <a:r>
              <a:rPr lang="en-US" sz="200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intuitively for optimal viewing comfort.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12017425" y="4258121"/>
            <a:ext cx="5223421" cy="2324546"/>
            <a:chOff x="0" y="0"/>
            <a:chExt cx="6964562" cy="3099395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6964553" cy="3099435"/>
            </a:xfrm>
            <a:custGeom>
              <a:avLst/>
              <a:gdLst/>
              <a:ahLst/>
              <a:cxnLst/>
              <a:rect r="r" b="b" t="t" l="l"/>
              <a:pathLst>
                <a:path h="3099435" w="6964553">
                  <a:moveTo>
                    <a:pt x="0" y="182880"/>
                  </a:moveTo>
                  <a:cubicBezTo>
                    <a:pt x="0" y="81915"/>
                    <a:pt x="81915" y="0"/>
                    <a:pt x="182880" y="0"/>
                  </a:cubicBezTo>
                  <a:lnTo>
                    <a:pt x="6781673" y="0"/>
                  </a:lnTo>
                  <a:cubicBezTo>
                    <a:pt x="6882638" y="0"/>
                    <a:pt x="6964553" y="81915"/>
                    <a:pt x="6964553" y="182880"/>
                  </a:cubicBezTo>
                  <a:lnTo>
                    <a:pt x="6964553" y="2916555"/>
                  </a:lnTo>
                  <a:cubicBezTo>
                    <a:pt x="6964553" y="3017520"/>
                    <a:pt x="6882638" y="3099435"/>
                    <a:pt x="6781673" y="3099435"/>
                  </a:cubicBezTo>
                  <a:lnTo>
                    <a:pt x="182880" y="3099435"/>
                  </a:lnTo>
                  <a:cubicBezTo>
                    <a:pt x="81915" y="3099435"/>
                    <a:pt x="0" y="3017520"/>
                    <a:pt x="0" y="2916555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name="Group 29" id="29"/>
          <p:cNvGrpSpPr>
            <a:grpSpLocks noChangeAspect="true"/>
          </p:cNvGrpSpPr>
          <p:nvPr/>
        </p:nvGrpSpPr>
        <p:grpSpPr>
          <a:xfrm rot="0">
            <a:off x="12017425" y="4229546"/>
            <a:ext cx="5223421" cy="114300"/>
            <a:chOff x="0" y="0"/>
            <a:chExt cx="6964562" cy="152400"/>
          </a:xfrm>
        </p:grpSpPr>
        <p:sp>
          <p:nvSpPr>
            <p:cNvPr name="Freeform 30" id="30" descr="preencoded.png"/>
            <p:cNvSpPr/>
            <p:nvPr/>
          </p:nvSpPr>
          <p:spPr>
            <a:xfrm flipH="false" flipV="false" rot="0">
              <a:off x="0" y="0"/>
              <a:ext cx="6964553" cy="152400"/>
            </a:xfrm>
            <a:custGeom>
              <a:avLst/>
              <a:gdLst/>
              <a:ahLst/>
              <a:cxnLst/>
              <a:rect r="r" b="b" t="t" l="l"/>
              <a:pathLst>
                <a:path h="152400" w="6964553">
                  <a:moveTo>
                    <a:pt x="0" y="0"/>
                  </a:moveTo>
                  <a:lnTo>
                    <a:pt x="6964553" y="0"/>
                  </a:lnTo>
                  <a:lnTo>
                    <a:pt x="6964553" y="152400"/>
                  </a:lnTo>
                  <a:lnTo>
                    <a:pt x="0" y="152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35" r="0" b="-35"/>
              </a:stretch>
            </a:blipFill>
          </p:spPr>
        </p:sp>
      </p:grpSp>
      <p:grpSp>
        <p:nvGrpSpPr>
          <p:cNvPr name="Group 31" id="31"/>
          <p:cNvGrpSpPr>
            <a:grpSpLocks noChangeAspect="true"/>
          </p:cNvGrpSpPr>
          <p:nvPr/>
        </p:nvGrpSpPr>
        <p:grpSpPr>
          <a:xfrm rot="0">
            <a:off x="14236377" y="3865512"/>
            <a:ext cx="785366" cy="785366"/>
            <a:chOff x="0" y="0"/>
            <a:chExt cx="1047155" cy="1047155"/>
          </a:xfrm>
        </p:grpSpPr>
        <p:sp>
          <p:nvSpPr>
            <p:cNvPr name="Freeform 32" id="32" descr="preencoded.png"/>
            <p:cNvSpPr/>
            <p:nvPr/>
          </p:nvSpPr>
          <p:spPr>
            <a:xfrm flipH="false" flipV="false" rot="0">
              <a:off x="0" y="0"/>
              <a:ext cx="1047115" cy="1047115"/>
            </a:xfrm>
            <a:custGeom>
              <a:avLst/>
              <a:gdLst/>
              <a:ahLst/>
              <a:cxnLst/>
              <a:rect r="r" b="b" t="t" l="l"/>
              <a:pathLst>
                <a:path h="1047115" w="1047115">
                  <a:moveTo>
                    <a:pt x="0" y="0"/>
                  </a:moveTo>
                  <a:lnTo>
                    <a:pt x="1047115" y="0"/>
                  </a:lnTo>
                  <a:lnTo>
                    <a:pt x="1047115" y="1047115"/>
                  </a:lnTo>
                  <a:lnTo>
                    <a:pt x="0" y="10471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3" b="-3"/>
              </a:stretch>
            </a:blipFill>
          </p:spPr>
        </p:sp>
      </p:grpSp>
      <p:grpSp>
        <p:nvGrpSpPr>
          <p:cNvPr name="Group 33" id="33"/>
          <p:cNvGrpSpPr>
            <a:grpSpLocks noChangeAspect="true"/>
          </p:cNvGrpSpPr>
          <p:nvPr/>
        </p:nvGrpSpPr>
        <p:grpSpPr>
          <a:xfrm rot="0">
            <a:off x="14471972" y="4061817"/>
            <a:ext cx="314176" cy="392609"/>
            <a:chOff x="0" y="0"/>
            <a:chExt cx="418902" cy="523478"/>
          </a:xfrm>
        </p:grpSpPr>
        <p:sp>
          <p:nvSpPr>
            <p:cNvPr name="Freeform 34" id="34" descr="preencoded.png"/>
            <p:cNvSpPr/>
            <p:nvPr/>
          </p:nvSpPr>
          <p:spPr>
            <a:xfrm flipH="false" flipV="false" rot="0">
              <a:off x="0" y="0"/>
              <a:ext cx="418846" cy="523494"/>
            </a:xfrm>
            <a:custGeom>
              <a:avLst/>
              <a:gdLst/>
              <a:ahLst/>
              <a:cxnLst/>
              <a:rect r="r" b="b" t="t" l="l"/>
              <a:pathLst>
                <a:path h="523494" w="418846">
                  <a:moveTo>
                    <a:pt x="0" y="0"/>
                  </a:moveTo>
                  <a:lnTo>
                    <a:pt x="418846" y="0"/>
                  </a:lnTo>
                  <a:lnTo>
                    <a:pt x="418846" y="523494"/>
                  </a:lnTo>
                  <a:lnTo>
                    <a:pt x="0" y="5234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-290" t="0" r="-303" b="2"/>
              </a:stretch>
            </a:blipFill>
          </p:spPr>
        </p:sp>
      </p:grpSp>
      <p:sp>
        <p:nvSpPr>
          <p:cNvPr name="TextBox 35" id="35"/>
          <p:cNvSpPr txBox="true"/>
          <p:nvPr/>
        </p:nvSpPr>
        <p:spPr>
          <a:xfrm rot="0">
            <a:off x="12307789" y="4884092"/>
            <a:ext cx="3080148" cy="413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Cursor Navigation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2307789" y="5368975"/>
            <a:ext cx="4642694" cy="923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Control </a:t>
            </a:r>
            <a:r>
              <a:rPr lang="en-US" sz="2000">
                <a:solidFill>
                  <a:srgbClr val="D75BE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on-screen pointers</a:t>
            </a:r>
            <a:r>
              <a:rPr lang="en-US" sz="200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without physical contact.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047155" y="6791474"/>
            <a:ext cx="16193690" cy="923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Our primary objective is to enable users to manage fundamental computer functions through </a:t>
            </a:r>
            <a:r>
              <a:rPr lang="en-US" sz="2000" b="true">
                <a:solidFill>
                  <a:srgbClr val="272525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natural and intuitive hand gestures</a:t>
            </a:r>
            <a:r>
              <a:rPr lang="en-US" sz="200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moving beyond traditional input methods.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81819" y="655885"/>
            <a:ext cx="12216110" cy="741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25"/>
              </a:lnSpc>
            </a:pPr>
            <a:r>
              <a:rPr lang="en-US" sz="4499" b="true">
                <a:solidFill>
                  <a:srgbClr val="D73AD7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The Problem with Traditional Input Devices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81819" y="1909614"/>
            <a:ext cx="7862739" cy="861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Traditional input devices, while ubiquitous, present </a:t>
            </a:r>
            <a:r>
              <a:rPr lang="en-US" sz="1874" b="true">
                <a:solidFill>
                  <a:srgbClr val="272525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several limitations</a:t>
            </a:r>
            <a:r>
              <a:rPr lang="en-US" sz="1874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in modern computing environments.</a:t>
            </a:r>
          </a:p>
        </p:txBody>
      </p: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073795" y="3008710"/>
            <a:ext cx="368052" cy="460176"/>
            <a:chOff x="0" y="0"/>
            <a:chExt cx="490737" cy="613568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490728" cy="613537"/>
            </a:xfrm>
            <a:custGeom>
              <a:avLst/>
              <a:gdLst/>
              <a:ahLst/>
              <a:cxnLst/>
              <a:rect r="r" b="b" t="t" l="l"/>
              <a:pathLst>
                <a:path h="613537" w="490728">
                  <a:moveTo>
                    <a:pt x="0" y="0"/>
                  </a:moveTo>
                  <a:lnTo>
                    <a:pt x="490728" y="0"/>
                  </a:lnTo>
                  <a:lnTo>
                    <a:pt x="490728" y="613537"/>
                  </a:lnTo>
                  <a:lnTo>
                    <a:pt x="0" y="6135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793" t="0" r="-795" b="-5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779389" y="3028057"/>
            <a:ext cx="2887712" cy="379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Ergonomic Strain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79389" y="3577232"/>
            <a:ext cx="7065169" cy="468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Repetitive stress injuries from prolonged use of keyboards and mice.</a:t>
            </a:r>
          </a:p>
        </p:txBody>
      </p: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073795" y="4498479"/>
            <a:ext cx="368052" cy="460176"/>
            <a:chOff x="0" y="0"/>
            <a:chExt cx="490737" cy="613568"/>
          </a:xfrm>
        </p:grpSpPr>
        <p:sp>
          <p:nvSpPr>
            <p:cNvPr name="Freeform 13" id="13" descr="preencoded.png"/>
            <p:cNvSpPr/>
            <p:nvPr/>
          </p:nvSpPr>
          <p:spPr>
            <a:xfrm flipH="false" flipV="false" rot="0">
              <a:off x="0" y="0"/>
              <a:ext cx="490728" cy="613537"/>
            </a:xfrm>
            <a:custGeom>
              <a:avLst/>
              <a:gdLst/>
              <a:ahLst/>
              <a:cxnLst/>
              <a:rect r="r" b="b" t="t" l="l"/>
              <a:pathLst>
                <a:path h="613537" w="490728">
                  <a:moveTo>
                    <a:pt x="0" y="0"/>
                  </a:moveTo>
                  <a:lnTo>
                    <a:pt x="490728" y="0"/>
                  </a:lnTo>
                  <a:lnTo>
                    <a:pt x="490728" y="613537"/>
                  </a:lnTo>
                  <a:lnTo>
                    <a:pt x="0" y="6135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793" t="0" r="-795" b="-5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779389" y="4517826"/>
            <a:ext cx="4295031" cy="379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Limited Immersive Experience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79389" y="5067002"/>
            <a:ext cx="7065169" cy="468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Lack of natural interaction in VR/AR or public display settings.</a:t>
            </a: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073795" y="5988249"/>
            <a:ext cx="368052" cy="460176"/>
            <a:chOff x="0" y="0"/>
            <a:chExt cx="490737" cy="613568"/>
          </a:xfrm>
        </p:grpSpPr>
        <p:sp>
          <p:nvSpPr>
            <p:cNvPr name="Freeform 17" id="17" descr="preencoded.png"/>
            <p:cNvSpPr/>
            <p:nvPr/>
          </p:nvSpPr>
          <p:spPr>
            <a:xfrm flipH="false" flipV="false" rot="0">
              <a:off x="0" y="0"/>
              <a:ext cx="490728" cy="613537"/>
            </a:xfrm>
            <a:custGeom>
              <a:avLst/>
              <a:gdLst/>
              <a:ahLst/>
              <a:cxnLst/>
              <a:rect r="r" b="b" t="t" l="l"/>
              <a:pathLst>
                <a:path h="613537" w="490728">
                  <a:moveTo>
                    <a:pt x="0" y="0"/>
                  </a:moveTo>
                  <a:lnTo>
                    <a:pt x="490728" y="0"/>
                  </a:lnTo>
                  <a:lnTo>
                    <a:pt x="490728" y="613537"/>
                  </a:lnTo>
                  <a:lnTo>
                    <a:pt x="0" y="6135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793" t="0" r="-795" b="-5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779389" y="6007596"/>
            <a:ext cx="3201889" cy="379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Contextual Constraints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79389" y="6556773"/>
            <a:ext cx="7065169" cy="468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Impractical in sterile environments or when hands are occupied.</a:t>
            </a:r>
          </a:p>
        </p:txBody>
      </p:sp>
      <p:grpSp>
        <p:nvGrpSpPr>
          <p:cNvPr name="Group 20" id="20"/>
          <p:cNvGrpSpPr>
            <a:grpSpLocks noChangeAspect="true"/>
          </p:cNvGrpSpPr>
          <p:nvPr/>
        </p:nvGrpSpPr>
        <p:grpSpPr>
          <a:xfrm rot="0">
            <a:off x="9452968" y="2041029"/>
            <a:ext cx="7862739" cy="7862739"/>
            <a:chOff x="0" y="0"/>
            <a:chExt cx="10483652" cy="10483652"/>
          </a:xfrm>
        </p:grpSpPr>
        <p:sp>
          <p:nvSpPr>
            <p:cNvPr name="Freeform 21" id="21" descr="preencoded.png"/>
            <p:cNvSpPr/>
            <p:nvPr/>
          </p:nvSpPr>
          <p:spPr>
            <a:xfrm flipH="false" flipV="false" rot="0">
              <a:off x="0" y="0"/>
              <a:ext cx="10483596" cy="10483596"/>
            </a:xfrm>
            <a:custGeom>
              <a:avLst/>
              <a:gdLst/>
              <a:ahLst/>
              <a:cxnLst/>
              <a:rect r="r" b="b" t="t" l="l"/>
              <a:pathLst>
                <a:path h="10483596" w="10483596">
                  <a:moveTo>
                    <a:pt x="0" y="0"/>
                  </a:moveTo>
                  <a:lnTo>
                    <a:pt x="10483596" y="0"/>
                  </a:lnTo>
                  <a:lnTo>
                    <a:pt x="10483596" y="10483596"/>
                  </a:lnTo>
                  <a:lnTo>
                    <a:pt x="0" y="104835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729555" y="492026"/>
            <a:ext cx="8688289" cy="546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87"/>
              </a:lnSpc>
            </a:pPr>
            <a:r>
              <a:rPr lang="en-US" sz="3374" b="true">
                <a:solidFill>
                  <a:srgbClr val="D73AD7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Methodology: How Gesture Control Works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29555" y="1345704"/>
            <a:ext cx="16828889" cy="349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0"/>
              </a:lnSpc>
            </a:pPr>
            <a:r>
              <a:rPr lang="en-US" sz="1375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Our system relies on a sophisticated pipeline to </a:t>
            </a:r>
            <a:r>
              <a:rPr lang="en-US" sz="1375" b="true">
                <a:solidFill>
                  <a:srgbClr val="272525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detect, interpret, and translate hand gestures</a:t>
            </a:r>
            <a:r>
              <a:rPr lang="en-US" sz="1375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into actionable commands.</a:t>
            </a:r>
          </a:p>
        </p:txBody>
      </p: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999084" y="1899791"/>
            <a:ext cx="16289834" cy="6112669"/>
            <a:chOff x="0" y="0"/>
            <a:chExt cx="21719778" cy="8150225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21719794" cy="8150225"/>
            </a:xfrm>
            <a:custGeom>
              <a:avLst/>
              <a:gdLst/>
              <a:ahLst/>
              <a:cxnLst/>
              <a:rect r="r" b="b" t="t" l="l"/>
              <a:pathLst>
                <a:path h="8150225" w="21719794">
                  <a:moveTo>
                    <a:pt x="0" y="0"/>
                  </a:moveTo>
                  <a:lnTo>
                    <a:pt x="21719794" y="0"/>
                  </a:lnTo>
                  <a:lnTo>
                    <a:pt x="21719794" y="8150225"/>
                  </a:lnTo>
                  <a:lnTo>
                    <a:pt x="0" y="81502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25" r="0" b="-25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14910758" y="3456798"/>
            <a:ext cx="841434" cy="841432"/>
            <a:chOff x="0" y="0"/>
            <a:chExt cx="1121912" cy="1121910"/>
          </a:xfrm>
        </p:grpSpPr>
        <p:sp>
          <p:nvSpPr>
            <p:cNvPr name="Freeform 11" id="11" descr="preencoded.png"/>
            <p:cNvSpPr/>
            <p:nvPr/>
          </p:nvSpPr>
          <p:spPr>
            <a:xfrm flipH="false" flipV="false" rot="0">
              <a:off x="0" y="0"/>
              <a:ext cx="1121918" cy="1121918"/>
            </a:xfrm>
            <a:custGeom>
              <a:avLst/>
              <a:gdLst/>
              <a:ahLst/>
              <a:cxnLst/>
              <a:rect r="r" b="b" t="t" l="l"/>
              <a:pathLst>
                <a:path h="1121918" w="1121918">
                  <a:moveTo>
                    <a:pt x="0" y="0"/>
                  </a:moveTo>
                  <a:lnTo>
                    <a:pt x="1121918" y="0"/>
                  </a:lnTo>
                  <a:lnTo>
                    <a:pt x="1121918" y="1121918"/>
                  </a:lnTo>
                  <a:lnTo>
                    <a:pt x="0" y="11219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4161094" y="6320035"/>
            <a:ext cx="2456984" cy="890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7"/>
              </a:lnSpc>
            </a:pPr>
            <a:r>
              <a:rPr lang="en-US" sz="1562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Device Control</a:t>
            </a:r>
          </a:p>
        </p:txBody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1830325" y="3458375"/>
            <a:ext cx="841434" cy="841432"/>
            <a:chOff x="0" y="0"/>
            <a:chExt cx="1121912" cy="1121910"/>
          </a:xfrm>
        </p:grpSpPr>
        <p:sp>
          <p:nvSpPr>
            <p:cNvPr name="Freeform 14" id="14" descr="preencoded.png"/>
            <p:cNvSpPr/>
            <p:nvPr/>
          </p:nvSpPr>
          <p:spPr>
            <a:xfrm flipH="false" flipV="false" rot="0">
              <a:off x="0" y="0"/>
              <a:ext cx="1121918" cy="1121918"/>
            </a:xfrm>
            <a:custGeom>
              <a:avLst/>
              <a:gdLst/>
              <a:ahLst/>
              <a:cxnLst/>
              <a:rect r="r" b="b" t="t" l="l"/>
              <a:pathLst>
                <a:path h="1121918" w="1121918">
                  <a:moveTo>
                    <a:pt x="0" y="0"/>
                  </a:moveTo>
                  <a:lnTo>
                    <a:pt x="1121918" y="0"/>
                  </a:lnTo>
                  <a:lnTo>
                    <a:pt x="1121918" y="1121918"/>
                  </a:lnTo>
                  <a:lnTo>
                    <a:pt x="0" y="11219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1064621" y="6097319"/>
            <a:ext cx="2456984" cy="1335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7"/>
              </a:lnSpc>
            </a:pPr>
            <a:r>
              <a:rPr lang="en-US" sz="1562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Gesture Interpretation</a:t>
            </a: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8750680" y="3458375"/>
            <a:ext cx="841432" cy="841432"/>
            <a:chOff x="0" y="0"/>
            <a:chExt cx="1121910" cy="1121910"/>
          </a:xfrm>
        </p:grpSpPr>
        <p:sp>
          <p:nvSpPr>
            <p:cNvPr name="Freeform 17" id="17" descr="preencoded.png"/>
            <p:cNvSpPr/>
            <p:nvPr/>
          </p:nvSpPr>
          <p:spPr>
            <a:xfrm flipH="false" flipV="false" rot="0">
              <a:off x="0" y="0"/>
              <a:ext cx="1121918" cy="1121918"/>
            </a:xfrm>
            <a:custGeom>
              <a:avLst/>
              <a:gdLst/>
              <a:ahLst/>
              <a:cxnLst/>
              <a:rect r="r" b="b" t="t" l="l"/>
              <a:pathLst>
                <a:path h="1121918" w="1121918">
                  <a:moveTo>
                    <a:pt x="0" y="0"/>
                  </a:moveTo>
                  <a:lnTo>
                    <a:pt x="1121918" y="0"/>
                  </a:lnTo>
                  <a:lnTo>
                    <a:pt x="1121918" y="1121918"/>
                  </a:lnTo>
                  <a:lnTo>
                    <a:pt x="0" y="11219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7984976" y="6320035"/>
            <a:ext cx="2456984" cy="890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7"/>
              </a:lnSpc>
            </a:pPr>
            <a:r>
              <a:rPr lang="en-US" sz="1562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Landmark Extraction</a:t>
            </a:r>
          </a:p>
        </p:txBody>
      </p:sp>
      <p:grpSp>
        <p:nvGrpSpPr>
          <p:cNvPr name="Group 19" id="19"/>
          <p:cNvGrpSpPr>
            <a:grpSpLocks noChangeAspect="true"/>
          </p:cNvGrpSpPr>
          <p:nvPr/>
        </p:nvGrpSpPr>
        <p:grpSpPr>
          <a:xfrm rot="0">
            <a:off x="5671036" y="3458375"/>
            <a:ext cx="841432" cy="841432"/>
            <a:chOff x="0" y="0"/>
            <a:chExt cx="1121910" cy="1121910"/>
          </a:xfrm>
        </p:grpSpPr>
        <p:sp>
          <p:nvSpPr>
            <p:cNvPr name="Freeform 20" id="20" descr="preencoded.png"/>
            <p:cNvSpPr/>
            <p:nvPr/>
          </p:nvSpPr>
          <p:spPr>
            <a:xfrm flipH="false" flipV="false" rot="0">
              <a:off x="0" y="0"/>
              <a:ext cx="1121918" cy="1121918"/>
            </a:xfrm>
            <a:custGeom>
              <a:avLst/>
              <a:gdLst/>
              <a:ahLst/>
              <a:cxnLst/>
              <a:rect r="r" b="b" t="t" l="l"/>
              <a:pathLst>
                <a:path h="1121918" w="1121918">
                  <a:moveTo>
                    <a:pt x="0" y="0"/>
                  </a:moveTo>
                  <a:lnTo>
                    <a:pt x="1121918" y="0"/>
                  </a:lnTo>
                  <a:lnTo>
                    <a:pt x="1121918" y="1121918"/>
                  </a:lnTo>
                  <a:lnTo>
                    <a:pt x="0" y="11219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4905334" y="6320035"/>
            <a:ext cx="2456984" cy="890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7"/>
              </a:lnSpc>
            </a:pPr>
            <a:r>
              <a:rPr lang="en-US" sz="1562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Gesture Detection</a:t>
            </a:r>
          </a:p>
        </p:txBody>
      </p:sp>
      <p:grpSp>
        <p:nvGrpSpPr>
          <p:cNvPr name="Group 22" id="22"/>
          <p:cNvGrpSpPr>
            <a:grpSpLocks noChangeAspect="true"/>
          </p:cNvGrpSpPr>
          <p:nvPr/>
        </p:nvGrpSpPr>
        <p:grpSpPr>
          <a:xfrm rot="0">
            <a:off x="2574564" y="3458375"/>
            <a:ext cx="841432" cy="841432"/>
            <a:chOff x="0" y="0"/>
            <a:chExt cx="1121910" cy="1121910"/>
          </a:xfrm>
        </p:grpSpPr>
        <p:sp>
          <p:nvSpPr>
            <p:cNvPr name="Freeform 23" id="23" descr="preencoded.png"/>
            <p:cNvSpPr/>
            <p:nvPr/>
          </p:nvSpPr>
          <p:spPr>
            <a:xfrm flipH="false" flipV="false" rot="0">
              <a:off x="0" y="0"/>
              <a:ext cx="1121918" cy="1121918"/>
            </a:xfrm>
            <a:custGeom>
              <a:avLst/>
              <a:gdLst/>
              <a:ahLst/>
              <a:cxnLst/>
              <a:rect r="r" b="b" t="t" l="l"/>
              <a:pathLst>
                <a:path h="1121918" w="1121918">
                  <a:moveTo>
                    <a:pt x="0" y="0"/>
                  </a:moveTo>
                  <a:lnTo>
                    <a:pt x="1121918" y="0"/>
                  </a:lnTo>
                  <a:lnTo>
                    <a:pt x="1121918" y="1121918"/>
                  </a:lnTo>
                  <a:lnTo>
                    <a:pt x="0" y="11219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0" r="0" b="0"/>
              </a:stretch>
            </a:blip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758374" y="6542489"/>
            <a:ext cx="2456984" cy="445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7"/>
              </a:lnSpc>
            </a:pPr>
            <a:r>
              <a:rPr lang="en-US" sz="1562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Camera Input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720030" y="8208020"/>
            <a:ext cx="5507088" cy="1091208"/>
            <a:chOff x="0" y="0"/>
            <a:chExt cx="7342783" cy="1454943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12700" y="12700"/>
              <a:ext cx="7317359" cy="1429512"/>
            </a:xfrm>
            <a:custGeom>
              <a:avLst/>
              <a:gdLst/>
              <a:ahLst/>
              <a:cxnLst/>
              <a:rect r="r" b="b" t="t" l="l"/>
              <a:pathLst>
                <a:path h="1429512" w="7317359">
                  <a:moveTo>
                    <a:pt x="0" y="102108"/>
                  </a:moveTo>
                  <a:cubicBezTo>
                    <a:pt x="0" y="45720"/>
                    <a:pt x="46355" y="0"/>
                    <a:pt x="103632" y="0"/>
                  </a:cubicBezTo>
                  <a:lnTo>
                    <a:pt x="7213727" y="0"/>
                  </a:lnTo>
                  <a:cubicBezTo>
                    <a:pt x="7271004" y="0"/>
                    <a:pt x="7317359" y="45720"/>
                    <a:pt x="7317359" y="102108"/>
                  </a:cubicBezTo>
                  <a:lnTo>
                    <a:pt x="7317359" y="1327404"/>
                  </a:lnTo>
                  <a:cubicBezTo>
                    <a:pt x="7317359" y="1383792"/>
                    <a:pt x="7271004" y="1429512"/>
                    <a:pt x="7213727" y="1429512"/>
                  </a:cubicBezTo>
                  <a:lnTo>
                    <a:pt x="103632" y="1429512"/>
                  </a:lnTo>
                  <a:cubicBezTo>
                    <a:pt x="46355" y="1429512"/>
                    <a:pt x="0" y="1383792"/>
                    <a:pt x="0" y="1327404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7342759" cy="1454912"/>
            </a:xfrm>
            <a:custGeom>
              <a:avLst/>
              <a:gdLst/>
              <a:ahLst/>
              <a:cxnLst/>
              <a:rect r="r" b="b" t="t" l="l"/>
              <a:pathLst>
                <a:path h="1454912" w="7342759">
                  <a:moveTo>
                    <a:pt x="0" y="114808"/>
                  </a:moveTo>
                  <a:cubicBezTo>
                    <a:pt x="0" y="51308"/>
                    <a:pt x="52197" y="0"/>
                    <a:pt x="116332" y="0"/>
                  </a:cubicBezTo>
                  <a:lnTo>
                    <a:pt x="7226427" y="0"/>
                  </a:lnTo>
                  <a:lnTo>
                    <a:pt x="7226427" y="12700"/>
                  </a:lnTo>
                  <a:lnTo>
                    <a:pt x="7226427" y="0"/>
                  </a:lnTo>
                  <a:cubicBezTo>
                    <a:pt x="7290435" y="0"/>
                    <a:pt x="7342759" y="51308"/>
                    <a:pt x="7342759" y="114808"/>
                  </a:cubicBezTo>
                  <a:lnTo>
                    <a:pt x="7330059" y="114808"/>
                  </a:lnTo>
                  <a:lnTo>
                    <a:pt x="7342759" y="114808"/>
                  </a:lnTo>
                  <a:lnTo>
                    <a:pt x="7342759" y="1340104"/>
                  </a:lnTo>
                  <a:lnTo>
                    <a:pt x="7330059" y="1340104"/>
                  </a:lnTo>
                  <a:lnTo>
                    <a:pt x="7342759" y="1340104"/>
                  </a:lnTo>
                  <a:cubicBezTo>
                    <a:pt x="7342759" y="1403731"/>
                    <a:pt x="7290562" y="1454912"/>
                    <a:pt x="7226427" y="1454912"/>
                  </a:cubicBezTo>
                  <a:lnTo>
                    <a:pt x="7226427" y="1442212"/>
                  </a:lnTo>
                  <a:lnTo>
                    <a:pt x="7226427" y="1454912"/>
                  </a:lnTo>
                  <a:lnTo>
                    <a:pt x="116332" y="1454912"/>
                  </a:lnTo>
                  <a:lnTo>
                    <a:pt x="116332" y="1442212"/>
                  </a:lnTo>
                  <a:lnTo>
                    <a:pt x="116332" y="1454912"/>
                  </a:lnTo>
                  <a:cubicBezTo>
                    <a:pt x="52324" y="1454912"/>
                    <a:pt x="0" y="1403604"/>
                    <a:pt x="0" y="1340104"/>
                  </a:cubicBezTo>
                  <a:lnTo>
                    <a:pt x="0" y="114808"/>
                  </a:lnTo>
                  <a:lnTo>
                    <a:pt x="12700" y="114808"/>
                  </a:lnTo>
                  <a:lnTo>
                    <a:pt x="0" y="114808"/>
                  </a:lnTo>
                  <a:moveTo>
                    <a:pt x="25400" y="114808"/>
                  </a:moveTo>
                  <a:lnTo>
                    <a:pt x="25400" y="1340104"/>
                  </a:lnTo>
                  <a:lnTo>
                    <a:pt x="12700" y="1340104"/>
                  </a:lnTo>
                  <a:lnTo>
                    <a:pt x="25400" y="1340104"/>
                  </a:lnTo>
                  <a:cubicBezTo>
                    <a:pt x="25400" y="1389380"/>
                    <a:pt x="65913" y="1429512"/>
                    <a:pt x="116332" y="1429512"/>
                  </a:cubicBezTo>
                  <a:lnTo>
                    <a:pt x="7226427" y="1429512"/>
                  </a:lnTo>
                  <a:cubicBezTo>
                    <a:pt x="7276846" y="1429512"/>
                    <a:pt x="7317359" y="1389253"/>
                    <a:pt x="7317359" y="1340104"/>
                  </a:cubicBezTo>
                  <a:lnTo>
                    <a:pt x="7317359" y="114808"/>
                  </a:lnTo>
                  <a:cubicBezTo>
                    <a:pt x="7317359" y="65532"/>
                    <a:pt x="7276846" y="25400"/>
                    <a:pt x="7226427" y="25400"/>
                  </a:cubicBezTo>
                  <a:lnTo>
                    <a:pt x="116332" y="25400"/>
                  </a:lnTo>
                  <a:lnTo>
                    <a:pt x="116332" y="12700"/>
                  </a:lnTo>
                  <a:lnTo>
                    <a:pt x="116332" y="25400"/>
                  </a:lnTo>
                  <a:cubicBezTo>
                    <a:pt x="65913" y="25400"/>
                    <a:pt x="25400" y="65659"/>
                    <a:pt x="25400" y="114808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930920" y="8418909"/>
            <a:ext cx="2145952" cy="2681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87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Camera Input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30920" y="8739336"/>
            <a:ext cx="5085309" cy="349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0"/>
              </a:lnSpc>
            </a:pPr>
            <a:r>
              <a:rPr lang="en-US" sz="1375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Real-time video feed captures hand movements.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6390382" y="8208020"/>
            <a:ext cx="5507088" cy="1091208"/>
            <a:chOff x="0" y="0"/>
            <a:chExt cx="7342783" cy="1454943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12700" y="12700"/>
              <a:ext cx="7317359" cy="1429512"/>
            </a:xfrm>
            <a:custGeom>
              <a:avLst/>
              <a:gdLst/>
              <a:ahLst/>
              <a:cxnLst/>
              <a:rect r="r" b="b" t="t" l="l"/>
              <a:pathLst>
                <a:path h="1429512" w="7317359">
                  <a:moveTo>
                    <a:pt x="0" y="102108"/>
                  </a:moveTo>
                  <a:cubicBezTo>
                    <a:pt x="0" y="45720"/>
                    <a:pt x="46355" y="0"/>
                    <a:pt x="103632" y="0"/>
                  </a:cubicBezTo>
                  <a:lnTo>
                    <a:pt x="7213727" y="0"/>
                  </a:lnTo>
                  <a:cubicBezTo>
                    <a:pt x="7271004" y="0"/>
                    <a:pt x="7317359" y="45720"/>
                    <a:pt x="7317359" y="102108"/>
                  </a:cubicBezTo>
                  <a:lnTo>
                    <a:pt x="7317359" y="1327404"/>
                  </a:lnTo>
                  <a:cubicBezTo>
                    <a:pt x="7317359" y="1383792"/>
                    <a:pt x="7271004" y="1429512"/>
                    <a:pt x="7213727" y="1429512"/>
                  </a:cubicBezTo>
                  <a:lnTo>
                    <a:pt x="103632" y="1429512"/>
                  </a:lnTo>
                  <a:cubicBezTo>
                    <a:pt x="46355" y="1429512"/>
                    <a:pt x="0" y="1383792"/>
                    <a:pt x="0" y="1327404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7342759" cy="1454912"/>
            </a:xfrm>
            <a:custGeom>
              <a:avLst/>
              <a:gdLst/>
              <a:ahLst/>
              <a:cxnLst/>
              <a:rect r="r" b="b" t="t" l="l"/>
              <a:pathLst>
                <a:path h="1454912" w="7342759">
                  <a:moveTo>
                    <a:pt x="0" y="114808"/>
                  </a:moveTo>
                  <a:cubicBezTo>
                    <a:pt x="0" y="51308"/>
                    <a:pt x="52197" y="0"/>
                    <a:pt x="116332" y="0"/>
                  </a:cubicBezTo>
                  <a:lnTo>
                    <a:pt x="7226427" y="0"/>
                  </a:lnTo>
                  <a:lnTo>
                    <a:pt x="7226427" y="12700"/>
                  </a:lnTo>
                  <a:lnTo>
                    <a:pt x="7226427" y="0"/>
                  </a:lnTo>
                  <a:cubicBezTo>
                    <a:pt x="7290435" y="0"/>
                    <a:pt x="7342759" y="51308"/>
                    <a:pt x="7342759" y="114808"/>
                  </a:cubicBezTo>
                  <a:lnTo>
                    <a:pt x="7330059" y="114808"/>
                  </a:lnTo>
                  <a:lnTo>
                    <a:pt x="7342759" y="114808"/>
                  </a:lnTo>
                  <a:lnTo>
                    <a:pt x="7342759" y="1340104"/>
                  </a:lnTo>
                  <a:lnTo>
                    <a:pt x="7330059" y="1340104"/>
                  </a:lnTo>
                  <a:lnTo>
                    <a:pt x="7342759" y="1340104"/>
                  </a:lnTo>
                  <a:cubicBezTo>
                    <a:pt x="7342759" y="1403731"/>
                    <a:pt x="7290562" y="1454912"/>
                    <a:pt x="7226427" y="1454912"/>
                  </a:cubicBezTo>
                  <a:lnTo>
                    <a:pt x="7226427" y="1442212"/>
                  </a:lnTo>
                  <a:lnTo>
                    <a:pt x="7226427" y="1454912"/>
                  </a:lnTo>
                  <a:lnTo>
                    <a:pt x="116332" y="1454912"/>
                  </a:lnTo>
                  <a:lnTo>
                    <a:pt x="116332" y="1442212"/>
                  </a:lnTo>
                  <a:lnTo>
                    <a:pt x="116332" y="1454912"/>
                  </a:lnTo>
                  <a:cubicBezTo>
                    <a:pt x="52324" y="1454912"/>
                    <a:pt x="0" y="1403604"/>
                    <a:pt x="0" y="1340104"/>
                  </a:cubicBezTo>
                  <a:lnTo>
                    <a:pt x="0" y="114808"/>
                  </a:lnTo>
                  <a:lnTo>
                    <a:pt x="12700" y="114808"/>
                  </a:lnTo>
                  <a:lnTo>
                    <a:pt x="0" y="114808"/>
                  </a:lnTo>
                  <a:moveTo>
                    <a:pt x="25400" y="114808"/>
                  </a:moveTo>
                  <a:lnTo>
                    <a:pt x="25400" y="1340104"/>
                  </a:lnTo>
                  <a:lnTo>
                    <a:pt x="12700" y="1340104"/>
                  </a:lnTo>
                  <a:lnTo>
                    <a:pt x="25400" y="1340104"/>
                  </a:lnTo>
                  <a:cubicBezTo>
                    <a:pt x="25400" y="1389380"/>
                    <a:pt x="65913" y="1429512"/>
                    <a:pt x="116332" y="1429512"/>
                  </a:cubicBezTo>
                  <a:lnTo>
                    <a:pt x="7226427" y="1429512"/>
                  </a:lnTo>
                  <a:cubicBezTo>
                    <a:pt x="7276846" y="1429512"/>
                    <a:pt x="7317359" y="1389253"/>
                    <a:pt x="7317359" y="1340104"/>
                  </a:cubicBezTo>
                  <a:lnTo>
                    <a:pt x="7317359" y="114808"/>
                  </a:lnTo>
                  <a:cubicBezTo>
                    <a:pt x="7317359" y="65532"/>
                    <a:pt x="7276846" y="25400"/>
                    <a:pt x="7226427" y="25400"/>
                  </a:cubicBezTo>
                  <a:lnTo>
                    <a:pt x="116332" y="25400"/>
                  </a:lnTo>
                  <a:lnTo>
                    <a:pt x="116332" y="12700"/>
                  </a:lnTo>
                  <a:lnTo>
                    <a:pt x="116332" y="25400"/>
                  </a:lnTo>
                  <a:cubicBezTo>
                    <a:pt x="65913" y="25400"/>
                    <a:pt x="25400" y="65659"/>
                    <a:pt x="25400" y="114808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TextBox 33" id="33"/>
          <p:cNvSpPr txBox="true"/>
          <p:nvPr/>
        </p:nvSpPr>
        <p:spPr>
          <a:xfrm rot="0">
            <a:off x="6601271" y="8418909"/>
            <a:ext cx="2145952" cy="2681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87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Gesture Detection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601271" y="8739336"/>
            <a:ext cx="5085309" cy="349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0"/>
              </a:lnSpc>
            </a:pPr>
            <a:r>
              <a:rPr lang="en-US" sz="1375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Identifies the presence and position of hands in the frame.</a:t>
            </a:r>
          </a:p>
        </p:txBody>
      </p:sp>
      <p:grpSp>
        <p:nvGrpSpPr>
          <p:cNvPr name="Group 35" id="35"/>
          <p:cNvGrpSpPr/>
          <p:nvPr/>
        </p:nvGrpSpPr>
        <p:grpSpPr>
          <a:xfrm rot="0">
            <a:off x="12060734" y="8208020"/>
            <a:ext cx="5507236" cy="1091208"/>
            <a:chOff x="0" y="0"/>
            <a:chExt cx="7342982" cy="1454943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12700" y="12700"/>
              <a:ext cx="7317613" cy="1429512"/>
            </a:xfrm>
            <a:custGeom>
              <a:avLst/>
              <a:gdLst/>
              <a:ahLst/>
              <a:cxnLst/>
              <a:rect r="r" b="b" t="t" l="l"/>
              <a:pathLst>
                <a:path h="1429512" w="7317613">
                  <a:moveTo>
                    <a:pt x="0" y="102108"/>
                  </a:moveTo>
                  <a:cubicBezTo>
                    <a:pt x="0" y="45720"/>
                    <a:pt x="46355" y="0"/>
                    <a:pt x="103632" y="0"/>
                  </a:cubicBezTo>
                  <a:lnTo>
                    <a:pt x="7213981" y="0"/>
                  </a:lnTo>
                  <a:cubicBezTo>
                    <a:pt x="7271258" y="0"/>
                    <a:pt x="7317613" y="45720"/>
                    <a:pt x="7317613" y="102108"/>
                  </a:cubicBezTo>
                  <a:lnTo>
                    <a:pt x="7317613" y="1327404"/>
                  </a:lnTo>
                  <a:cubicBezTo>
                    <a:pt x="7317613" y="1383792"/>
                    <a:pt x="7271258" y="1429512"/>
                    <a:pt x="7213981" y="1429512"/>
                  </a:cubicBezTo>
                  <a:lnTo>
                    <a:pt x="103632" y="1429512"/>
                  </a:lnTo>
                  <a:cubicBezTo>
                    <a:pt x="46355" y="1429512"/>
                    <a:pt x="0" y="1383792"/>
                    <a:pt x="0" y="1327404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7343013" cy="1454912"/>
            </a:xfrm>
            <a:custGeom>
              <a:avLst/>
              <a:gdLst/>
              <a:ahLst/>
              <a:cxnLst/>
              <a:rect r="r" b="b" t="t" l="l"/>
              <a:pathLst>
                <a:path h="1454912" w="7343013">
                  <a:moveTo>
                    <a:pt x="0" y="114808"/>
                  </a:moveTo>
                  <a:cubicBezTo>
                    <a:pt x="0" y="51308"/>
                    <a:pt x="52197" y="0"/>
                    <a:pt x="116332" y="0"/>
                  </a:cubicBezTo>
                  <a:lnTo>
                    <a:pt x="7226681" y="0"/>
                  </a:lnTo>
                  <a:lnTo>
                    <a:pt x="7226681" y="12700"/>
                  </a:lnTo>
                  <a:lnTo>
                    <a:pt x="7226681" y="0"/>
                  </a:lnTo>
                  <a:cubicBezTo>
                    <a:pt x="7290689" y="0"/>
                    <a:pt x="7343013" y="51308"/>
                    <a:pt x="7343013" y="114808"/>
                  </a:cubicBezTo>
                  <a:lnTo>
                    <a:pt x="7330313" y="114808"/>
                  </a:lnTo>
                  <a:lnTo>
                    <a:pt x="7343013" y="114808"/>
                  </a:lnTo>
                  <a:lnTo>
                    <a:pt x="7343013" y="1340104"/>
                  </a:lnTo>
                  <a:lnTo>
                    <a:pt x="7330313" y="1340104"/>
                  </a:lnTo>
                  <a:lnTo>
                    <a:pt x="7343013" y="1340104"/>
                  </a:lnTo>
                  <a:cubicBezTo>
                    <a:pt x="7343013" y="1403731"/>
                    <a:pt x="7290816" y="1454912"/>
                    <a:pt x="7226681" y="1454912"/>
                  </a:cubicBezTo>
                  <a:lnTo>
                    <a:pt x="7226681" y="1442212"/>
                  </a:lnTo>
                  <a:lnTo>
                    <a:pt x="7226681" y="1454912"/>
                  </a:lnTo>
                  <a:lnTo>
                    <a:pt x="116332" y="1454912"/>
                  </a:lnTo>
                  <a:lnTo>
                    <a:pt x="116332" y="1442212"/>
                  </a:lnTo>
                  <a:lnTo>
                    <a:pt x="116332" y="1454912"/>
                  </a:lnTo>
                  <a:cubicBezTo>
                    <a:pt x="52324" y="1454912"/>
                    <a:pt x="0" y="1403604"/>
                    <a:pt x="0" y="1340104"/>
                  </a:cubicBezTo>
                  <a:lnTo>
                    <a:pt x="0" y="114808"/>
                  </a:lnTo>
                  <a:lnTo>
                    <a:pt x="12700" y="114808"/>
                  </a:lnTo>
                  <a:lnTo>
                    <a:pt x="0" y="114808"/>
                  </a:lnTo>
                  <a:moveTo>
                    <a:pt x="25400" y="114808"/>
                  </a:moveTo>
                  <a:lnTo>
                    <a:pt x="25400" y="1340104"/>
                  </a:lnTo>
                  <a:lnTo>
                    <a:pt x="12700" y="1340104"/>
                  </a:lnTo>
                  <a:lnTo>
                    <a:pt x="25400" y="1340104"/>
                  </a:lnTo>
                  <a:cubicBezTo>
                    <a:pt x="25400" y="1389380"/>
                    <a:pt x="65913" y="1429512"/>
                    <a:pt x="116332" y="1429512"/>
                  </a:cubicBezTo>
                  <a:lnTo>
                    <a:pt x="7226681" y="1429512"/>
                  </a:lnTo>
                  <a:cubicBezTo>
                    <a:pt x="7277100" y="1429512"/>
                    <a:pt x="7317613" y="1389253"/>
                    <a:pt x="7317613" y="1340104"/>
                  </a:cubicBezTo>
                  <a:lnTo>
                    <a:pt x="7317613" y="114808"/>
                  </a:lnTo>
                  <a:cubicBezTo>
                    <a:pt x="7317613" y="65659"/>
                    <a:pt x="7277100" y="25400"/>
                    <a:pt x="7226681" y="25400"/>
                  </a:cubicBezTo>
                  <a:lnTo>
                    <a:pt x="116332" y="25400"/>
                  </a:lnTo>
                  <a:lnTo>
                    <a:pt x="116332" y="12700"/>
                  </a:lnTo>
                  <a:lnTo>
                    <a:pt x="116332" y="25400"/>
                  </a:lnTo>
                  <a:cubicBezTo>
                    <a:pt x="65913" y="25400"/>
                    <a:pt x="25400" y="65659"/>
                    <a:pt x="25400" y="114808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TextBox 38" id="38"/>
          <p:cNvSpPr txBox="true"/>
          <p:nvPr/>
        </p:nvSpPr>
        <p:spPr>
          <a:xfrm rot="0">
            <a:off x="12271622" y="8418909"/>
            <a:ext cx="2214860" cy="2681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87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Landmark Extraction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2271622" y="8739336"/>
            <a:ext cx="5085457" cy="349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0"/>
              </a:lnSpc>
            </a:pPr>
            <a:r>
              <a:rPr lang="en-US" sz="1375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Pinpoints key points (e.g., fingertips, knuckles) on the hand.</a:t>
            </a:r>
          </a:p>
        </p:txBody>
      </p:sp>
      <p:grpSp>
        <p:nvGrpSpPr>
          <p:cNvPr name="Group 40" id="40"/>
          <p:cNvGrpSpPr/>
          <p:nvPr/>
        </p:nvGrpSpPr>
        <p:grpSpPr>
          <a:xfrm rot="0">
            <a:off x="720030" y="9462492"/>
            <a:ext cx="8342262" cy="1091207"/>
            <a:chOff x="0" y="0"/>
            <a:chExt cx="11123017" cy="1454943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12700" y="12700"/>
              <a:ext cx="11097640" cy="1429512"/>
            </a:xfrm>
            <a:custGeom>
              <a:avLst/>
              <a:gdLst/>
              <a:ahLst/>
              <a:cxnLst/>
              <a:rect r="r" b="b" t="t" l="l"/>
              <a:pathLst>
                <a:path h="1429512" w="11097640">
                  <a:moveTo>
                    <a:pt x="0" y="102108"/>
                  </a:moveTo>
                  <a:cubicBezTo>
                    <a:pt x="0" y="45720"/>
                    <a:pt x="46482" y="0"/>
                    <a:pt x="103759" y="0"/>
                  </a:cubicBezTo>
                  <a:lnTo>
                    <a:pt x="10993882" y="0"/>
                  </a:lnTo>
                  <a:cubicBezTo>
                    <a:pt x="11051159" y="0"/>
                    <a:pt x="11097640" y="45720"/>
                    <a:pt x="11097640" y="102108"/>
                  </a:cubicBezTo>
                  <a:lnTo>
                    <a:pt x="11097640" y="1327404"/>
                  </a:lnTo>
                  <a:cubicBezTo>
                    <a:pt x="11097640" y="1383792"/>
                    <a:pt x="11051159" y="1429512"/>
                    <a:pt x="10993882" y="1429512"/>
                  </a:cubicBezTo>
                  <a:lnTo>
                    <a:pt x="103759" y="1429512"/>
                  </a:lnTo>
                  <a:cubicBezTo>
                    <a:pt x="46482" y="1429512"/>
                    <a:pt x="0" y="1383792"/>
                    <a:pt x="0" y="1327404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11123040" cy="1454912"/>
            </a:xfrm>
            <a:custGeom>
              <a:avLst/>
              <a:gdLst/>
              <a:ahLst/>
              <a:cxnLst/>
              <a:rect r="r" b="b" t="t" l="l"/>
              <a:pathLst>
                <a:path h="1454912" w="11123040">
                  <a:moveTo>
                    <a:pt x="0" y="114808"/>
                  </a:moveTo>
                  <a:cubicBezTo>
                    <a:pt x="0" y="51181"/>
                    <a:pt x="52324" y="0"/>
                    <a:pt x="116459" y="0"/>
                  </a:cubicBezTo>
                  <a:lnTo>
                    <a:pt x="11006582" y="0"/>
                  </a:lnTo>
                  <a:lnTo>
                    <a:pt x="11006582" y="12700"/>
                  </a:lnTo>
                  <a:lnTo>
                    <a:pt x="11006582" y="0"/>
                  </a:lnTo>
                  <a:cubicBezTo>
                    <a:pt x="11070717" y="0"/>
                    <a:pt x="11123040" y="51181"/>
                    <a:pt x="11123040" y="114808"/>
                  </a:cubicBezTo>
                  <a:lnTo>
                    <a:pt x="11110340" y="114808"/>
                  </a:lnTo>
                  <a:lnTo>
                    <a:pt x="11123040" y="114808"/>
                  </a:lnTo>
                  <a:lnTo>
                    <a:pt x="11123040" y="1340104"/>
                  </a:lnTo>
                  <a:lnTo>
                    <a:pt x="11110340" y="1340104"/>
                  </a:lnTo>
                  <a:lnTo>
                    <a:pt x="11123040" y="1340104"/>
                  </a:lnTo>
                  <a:cubicBezTo>
                    <a:pt x="11123040" y="1403731"/>
                    <a:pt x="11070717" y="1454912"/>
                    <a:pt x="11006582" y="1454912"/>
                  </a:cubicBezTo>
                  <a:lnTo>
                    <a:pt x="11006582" y="1442212"/>
                  </a:lnTo>
                  <a:lnTo>
                    <a:pt x="11006582" y="1454912"/>
                  </a:lnTo>
                  <a:lnTo>
                    <a:pt x="116459" y="1454912"/>
                  </a:lnTo>
                  <a:lnTo>
                    <a:pt x="116459" y="1442212"/>
                  </a:lnTo>
                  <a:lnTo>
                    <a:pt x="116459" y="1454912"/>
                  </a:lnTo>
                  <a:cubicBezTo>
                    <a:pt x="52324" y="1454912"/>
                    <a:pt x="0" y="1403731"/>
                    <a:pt x="0" y="1340104"/>
                  </a:cubicBezTo>
                  <a:lnTo>
                    <a:pt x="0" y="114808"/>
                  </a:lnTo>
                  <a:lnTo>
                    <a:pt x="12700" y="114808"/>
                  </a:lnTo>
                  <a:lnTo>
                    <a:pt x="0" y="114808"/>
                  </a:lnTo>
                  <a:moveTo>
                    <a:pt x="25400" y="114808"/>
                  </a:moveTo>
                  <a:lnTo>
                    <a:pt x="25400" y="1340104"/>
                  </a:lnTo>
                  <a:lnTo>
                    <a:pt x="12700" y="1340104"/>
                  </a:lnTo>
                  <a:lnTo>
                    <a:pt x="25400" y="1340104"/>
                  </a:lnTo>
                  <a:cubicBezTo>
                    <a:pt x="25400" y="1389380"/>
                    <a:pt x="65913" y="1429512"/>
                    <a:pt x="116459" y="1429512"/>
                  </a:cubicBezTo>
                  <a:lnTo>
                    <a:pt x="11006582" y="1429512"/>
                  </a:lnTo>
                  <a:cubicBezTo>
                    <a:pt x="11057000" y="1429512"/>
                    <a:pt x="11097640" y="1389253"/>
                    <a:pt x="11097640" y="1340104"/>
                  </a:cubicBezTo>
                  <a:lnTo>
                    <a:pt x="11097640" y="114808"/>
                  </a:lnTo>
                  <a:cubicBezTo>
                    <a:pt x="11097640" y="65532"/>
                    <a:pt x="11057127" y="25400"/>
                    <a:pt x="11006582" y="25400"/>
                  </a:cubicBezTo>
                  <a:lnTo>
                    <a:pt x="116459" y="25400"/>
                  </a:lnTo>
                  <a:lnTo>
                    <a:pt x="116459" y="12700"/>
                  </a:lnTo>
                  <a:lnTo>
                    <a:pt x="116459" y="25400"/>
                  </a:lnTo>
                  <a:cubicBezTo>
                    <a:pt x="65913" y="25400"/>
                    <a:pt x="25400" y="65659"/>
                    <a:pt x="25400" y="114808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TextBox 43" id="43"/>
          <p:cNvSpPr txBox="true"/>
          <p:nvPr/>
        </p:nvSpPr>
        <p:spPr>
          <a:xfrm rot="0">
            <a:off x="930920" y="9673381"/>
            <a:ext cx="2335262" cy="2681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87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Gesture Interpretation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930920" y="9993809"/>
            <a:ext cx="7920484" cy="349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0"/>
              </a:lnSpc>
            </a:pPr>
            <a:r>
              <a:rPr lang="en-US" sz="1375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Maps detected hand poses to predefined commands.</a:t>
            </a:r>
          </a:p>
        </p:txBody>
      </p:sp>
      <p:grpSp>
        <p:nvGrpSpPr>
          <p:cNvPr name="Group 45" id="45"/>
          <p:cNvGrpSpPr/>
          <p:nvPr/>
        </p:nvGrpSpPr>
        <p:grpSpPr>
          <a:xfrm rot="0">
            <a:off x="9225557" y="9462492"/>
            <a:ext cx="8342411" cy="1091207"/>
            <a:chOff x="0" y="0"/>
            <a:chExt cx="11123215" cy="1454943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12700" y="12700"/>
              <a:ext cx="11097895" cy="1429512"/>
            </a:xfrm>
            <a:custGeom>
              <a:avLst/>
              <a:gdLst/>
              <a:ahLst/>
              <a:cxnLst/>
              <a:rect r="r" b="b" t="t" l="l"/>
              <a:pathLst>
                <a:path h="1429512" w="11097895">
                  <a:moveTo>
                    <a:pt x="0" y="102108"/>
                  </a:moveTo>
                  <a:cubicBezTo>
                    <a:pt x="0" y="45720"/>
                    <a:pt x="46482" y="0"/>
                    <a:pt x="103759" y="0"/>
                  </a:cubicBezTo>
                  <a:lnTo>
                    <a:pt x="10994136" y="0"/>
                  </a:lnTo>
                  <a:cubicBezTo>
                    <a:pt x="11051413" y="0"/>
                    <a:pt x="11097895" y="45720"/>
                    <a:pt x="11097895" y="102108"/>
                  </a:cubicBezTo>
                  <a:lnTo>
                    <a:pt x="11097895" y="1327404"/>
                  </a:lnTo>
                  <a:cubicBezTo>
                    <a:pt x="11097895" y="1383792"/>
                    <a:pt x="11051413" y="1429512"/>
                    <a:pt x="10994136" y="1429512"/>
                  </a:cubicBezTo>
                  <a:lnTo>
                    <a:pt x="103759" y="1429512"/>
                  </a:lnTo>
                  <a:cubicBezTo>
                    <a:pt x="46482" y="1429512"/>
                    <a:pt x="0" y="1383792"/>
                    <a:pt x="0" y="1327404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11123295" cy="1454912"/>
            </a:xfrm>
            <a:custGeom>
              <a:avLst/>
              <a:gdLst/>
              <a:ahLst/>
              <a:cxnLst/>
              <a:rect r="r" b="b" t="t" l="l"/>
              <a:pathLst>
                <a:path h="1454912" w="11123295">
                  <a:moveTo>
                    <a:pt x="0" y="114808"/>
                  </a:moveTo>
                  <a:cubicBezTo>
                    <a:pt x="0" y="51181"/>
                    <a:pt x="52324" y="0"/>
                    <a:pt x="116459" y="0"/>
                  </a:cubicBezTo>
                  <a:lnTo>
                    <a:pt x="11006836" y="0"/>
                  </a:lnTo>
                  <a:lnTo>
                    <a:pt x="11006836" y="12700"/>
                  </a:lnTo>
                  <a:lnTo>
                    <a:pt x="11006836" y="0"/>
                  </a:lnTo>
                  <a:cubicBezTo>
                    <a:pt x="11070971" y="0"/>
                    <a:pt x="11123295" y="51181"/>
                    <a:pt x="11123295" y="114808"/>
                  </a:cubicBezTo>
                  <a:lnTo>
                    <a:pt x="11110595" y="114808"/>
                  </a:lnTo>
                  <a:lnTo>
                    <a:pt x="11123295" y="114808"/>
                  </a:lnTo>
                  <a:lnTo>
                    <a:pt x="11123295" y="1340104"/>
                  </a:lnTo>
                  <a:lnTo>
                    <a:pt x="11110595" y="1340104"/>
                  </a:lnTo>
                  <a:lnTo>
                    <a:pt x="11123295" y="1340104"/>
                  </a:lnTo>
                  <a:cubicBezTo>
                    <a:pt x="11123295" y="1403731"/>
                    <a:pt x="11070971" y="1454912"/>
                    <a:pt x="11006836" y="1454912"/>
                  </a:cubicBezTo>
                  <a:lnTo>
                    <a:pt x="11006836" y="1442212"/>
                  </a:lnTo>
                  <a:lnTo>
                    <a:pt x="11006836" y="1454912"/>
                  </a:lnTo>
                  <a:lnTo>
                    <a:pt x="116459" y="1454912"/>
                  </a:lnTo>
                  <a:lnTo>
                    <a:pt x="116459" y="1442212"/>
                  </a:lnTo>
                  <a:lnTo>
                    <a:pt x="116459" y="1454912"/>
                  </a:lnTo>
                  <a:cubicBezTo>
                    <a:pt x="52324" y="1454912"/>
                    <a:pt x="0" y="1403731"/>
                    <a:pt x="0" y="1340104"/>
                  </a:cubicBezTo>
                  <a:lnTo>
                    <a:pt x="0" y="114808"/>
                  </a:lnTo>
                  <a:lnTo>
                    <a:pt x="12700" y="114808"/>
                  </a:lnTo>
                  <a:lnTo>
                    <a:pt x="0" y="114808"/>
                  </a:lnTo>
                  <a:moveTo>
                    <a:pt x="25400" y="114808"/>
                  </a:moveTo>
                  <a:lnTo>
                    <a:pt x="25400" y="1340104"/>
                  </a:lnTo>
                  <a:lnTo>
                    <a:pt x="12700" y="1340104"/>
                  </a:lnTo>
                  <a:lnTo>
                    <a:pt x="25400" y="1340104"/>
                  </a:lnTo>
                  <a:cubicBezTo>
                    <a:pt x="25400" y="1389380"/>
                    <a:pt x="65913" y="1429512"/>
                    <a:pt x="116459" y="1429512"/>
                  </a:cubicBezTo>
                  <a:lnTo>
                    <a:pt x="11006836" y="1429512"/>
                  </a:lnTo>
                  <a:cubicBezTo>
                    <a:pt x="11057255" y="1429512"/>
                    <a:pt x="11097895" y="1389253"/>
                    <a:pt x="11097895" y="1340104"/>
                  </a:cubicBezTo>
                  <a:lnTo>
                    <a:pt x="11097895" y="114808"/>
                  </a:lnTo>
                  <a:cubicBezTo>
                    <a:pt x="11097895" y="65532"/>
                    <a:pt x="11057382" y="25400"/>
                    <a:pt x="11006836" y="25400"/>
                  </a:cubicBezTo>
                  <a:lnTo>
                    <a:pt x="116459" y="25400"/>
                  </a:lnTo>
                  <a:lnTo>
                    <a:pt x="116459" y="12700"/>
                  </a:lnTo>
                  <a:lnTo>
                    <a:pt x="116459" y="25400"/>
                  </a:lnTo>
                  <a:cubicBezTo>
                    <a:pt x="65913" y="25400"/>
                    <a:pt x="25400" y="65659"/>
                    <a:pt x="25400" y="114808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TextBox 48" id="48"/>
          <p:cNvSpPr txBox="true"/>
          <p:nvPr/>
        </p:nvSpPr>
        <p:spPr>
          <a:xfrm rot="0">
            <a:off x="9436448" y="9673381"/>
            <a:ext cx="2145953" cy="2681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87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Device Control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9436448" y="9993809"/>
            <a:ext cx="7920632" cy="349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0"/>
              </a:lnSpc>
            </a:pPr>
            <a:r>
              <a:rPr lang="en-US" sz="1375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Executes commands to adjust volume, brightness, or other functions.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4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748754" y="768102"/>
            <a:ext cx="9316342" cy="569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12"/>
              </a:lnSpc>
            </a:pPr>
            <a:r>
              <a:rPr lang="en-US" sz="3437" b="true">
                <a:solidFill>
                  <a:srgbClr val="D73AD7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Technology Stack Powering Gesture Control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48754" y="1561356"/>
            <a:ext cx="9932491" cy="656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43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Our solution leverages a robust combination of </a:t>
            </a:r>
            <a:r>
              <a:rPr lang="en-US" sz="1437" b="true">
                <a:solidFill>
                  <a:srgbClr val="272525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open-source libraries and programming languages</a:t>
            </a:r>
            <a:r>
              <a:rPr lang="en-US" sz="143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to deliver accurate and efficient gesture detection.</a:t>
            </a:r>
          </a:p>
        </p:txBody>
      </p: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748754" y="2427982"/>
            <a:ext cx="561529" cy="561529"/>
            <a:chOff x="0" y="0"/>
            <a:chExt cx="748705" cy="748705"/>
          </a:xfrm>
        </p:grpSpPr>
        <p:sp>
          <p:nvSpPr>
            <p:cNvPr name="Freeform 13" id="13" descr="preencoded.png"/>
            <p:cNvSpPr/>
            <p:nvPr/>
          </p:nvSpPr>
          <p:spPr>
            <a:xfrm flipH="false" flipV="false" rot="0">
              <a:off x="0" y="0"/>
              <a:ext cx="748665" cy="748665"/>
            </a:xfrm>
            <a:custGeom>
              <a:avLst/>
              <a:gdLst/>
              <a:ahLst/>
              <a:cxnLst/>
              <a:rect r="r" b="b" t="t" l="l"/>
              <a:pathLst>
                <a:path h="748665" w="748665">
                  <a:moveTo>
                    <a:pt x="0" y="0"/>
                  </a:moveTo>
                  <a:lnTo>
                    <a:pt x="748665" y="0"/>
                  </a:lnTo>
                  <a:lnTo>
                    <a:pt x="748665" y="748665"/>
                  </a:lnTo>
                  <a:lnTo>
                    <a:pt x="0" y="7486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-5" b="-5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748754" y="3213944"/>
            <a:ext cx="2202359" cy="284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4"/>
              </a:lnSpc>
            </a:pPr>
            <a:r>
              <a:rPr lang="en-US" sz="1687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Python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48754" y="3553866"/>
            <a:ext cx="9932491" cy="356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43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Primary language for scripting and logic.</a:t>
            </a: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748754" y="4284761"/>
            <a:ext cx="561529" cy="561529"/>
            <a:chOff x="0" y="0"/>
            <a:chExt cx="748705" cy="748705"/>
          </a:xfrm>
        </p:grpSpPr>
        <p:sp>
          <p:nvSpPr>
            <p:cNvPr name="Freeform 17" id="17" descr="preencoded.png"/>
            <p:cNvSpPr/>
            <p:nvPr/>
          </p:nvSpPr>
          <p:spPr>
            <a:xfrm flipH="false" flipV="false" rot="0">
              <a:off x="0" y="0"/>
              <a:ext cx="748665" cy="748665"/>
            </a:xfrm>
            <a:custGeom>
              <a:avLst/>
              <a:gdLst/>
              <a:ahLst/>
              <a:cxnLst/>
              <a:rect r="r" b="b" t="t" l="l"/>
              <a:pathLst>
                <a:path h="748665" w="748665">
                  <a:moveTo>
                    <a:pt x="0" y="0"/>
                  </a:moveTo>
                  <a:lnTo>
                    <a:pt x="748665" y="0"/>
                  </a:lnTo>
                  <a:lnTo>
                    <a:pt x="748665" y="748665"/>
                  </a:lnTo>
                  <a:lnTo>
                    <a:pt x="0" y="7486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-5" b="-5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748754" y="5070723"/>
            <a:ext cx="2202359" cy="284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4"/>
              </a:lnSpc>
            </a:pPr>
            <a:r>
              <a:rPr lang="en-US" sz="1687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OpenCV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48754" y="5410646"/>
            <a:ext cx="9932491" cy="356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43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Computer Vision for image processing and manipulation.</a:t>
            </a:r>
          </a:p>
        </p:txBody>
      </p:sp>
      <p:grpSp>
        <p:nvGrpSpPr>
          <p:cNvPr name="Group 20" id="20"/>
          <p:cNvGrpSpPr>
            <a:grpSpLocks noChangeAspect="true"/>
          </p:cNvGrpSpPr>
          <p:nvPr/>
        </p:nvGrpSpPr>
        <p:grpSpPr>
          <a:xfrm rot="0">
            <a:off x="748754" y="6141541"/>
            <a:ext cx="561529" cy="561529"/>
            <a:chOff x="0" y="0"/>
            <a:chExt cx="748705" cy="748705"/>
          </a:xfrm>
        </p:grpSpPr>
        <p:sp>
          <p:nvSpPr>
            <p:cNvPr name="Freeform 21" id="21" descr="preencoded.png"/>
            <p:cNvSpPr/>
            <p:nvPr/>
          </p:nvSpPr>
          <p:spPr>
            <a:xfrm flipH="false" flipV="false" rot="0">
              <a:off x="0" y="0"/>
              <a:ext cx="748665" cy="748665"/>
            </a:xfrm>
            <a:custGeom>
              <a:avLst/>
              <a:gdLst/>
              <a:ahLst/>
              <a:cxnLst/>
              <a:rect r="r" b="b" t="t" l="l"/>
              <a:pathLst>
                <a:path h="748665" w="748665">
                  <a:moveTo>
                    <a:pt x="0" y="0"/>
                  </a:moveTo>
                  <a:lnTo>
                    <a:pt x="748665" y="0"/>
                  </a:lnTo>
                  <a:lnTo>
                    <a:pt x="748665" y="748665"/>
                  </a:lnTo>
                  <a:lnTo>
                    <a:pt x="0" y="7486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0" r="-5" b="-5"/>
              </a:stretch>
            </a:blip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748754" y="6927502"/>
            <a:ext cx="2202359" cy="284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4"/>
              </a:lnSpc>
            </a:pPr>
            <a:r>
              <a:rPr lang="en-US" sz="1687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MediaPipe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48754" y="7267426"/>
            <a:ext cx="9932491" cy="356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43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Advanced framework for hand landmark detection.</a:t>
            </a:r>
          </a:p>
        </p:txBody>
      </p:sp>
      <p:grpSp>
        <p:nvGrpSpPr>
          <p:cNvPr name="Group 24" id="24"/>
          <p:cNvGrpSpPr>
            <a:grpSpLocks noChangeAspect="true"/>
          </p:cNvGrpSpPr>
          <p:nvPr/>
        </p:nvGrpSpPr>
        <p:grpSpPr>
          <a:xfrm rot="0">
            <a:off x="748754" y="7998321"/>
            <a:ext cx="561529" cy="561529"/>
            <a:chOff x="0" y="0"/>
            <a:chExt cx="748705" cy="748705"/>
          </a:xfrm>
        </p:grpSpPr>
        <p:sp>
          <p:nvSpPr>
            <p:cNvPr name="Freeform 25" id="25" descr="preencoded.png"/>
            <p:cNvSpPr/>
            <p:nvPr/>
          </p:nvSpPr>
          <p:spPr>
            <a:xfrm flipH="false" flipV="false" rot="0">
              <a:off x="0" y="0"/>
              <a:ext cx="748665" cy="748665"/>
            </a:xfrm>
            <a:custGeom>
              <a:avLst/>
              <a:gdLst/>
              <a:ahLst/>
              <a:cxnLst/>
              <a:rect r="r" b="b" t="t" l="l"/>
              <a:pathLst>
                <a:path h="748665" w="748665">
                  <a:moveTo>
                    <a:pt x="0" y="0"/>
                  </a:moveTo>
                  <a:lnTo>
                    <a:pt x="748665" y="0"/>
                  </a:lnTo>
                  <a:lnTo>
                    <a:pt x="748665" y="748665"/>
                  </a:lnTo>
                  <a:lnTo>
                    <a:pt x="0" y="7486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0" t="0" r="-5" b="-5"/>
              </a:stretch>
            </a:blip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748754" y="8784283"/>
            <a:ext cx="2202359" cy="284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4"/>
              </a:lnSpc>
            </a:pPr>
            <a:r>
              <a:rPr lang="en-US" sz="1687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Other Libraries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48754" y="9124206"/>
            <a:ext cx="9932491" cy="375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43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System-specific libraries for device control (e.g., pycaw, screen-brightness-control).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753796" y="635347"/>
            <a:ext cx="9638408" cy="1346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24"/>
              </a:lnSpc>
            </a:pPr>
            <a:r>
              <a:rPr lang="en-US" sz="4124" b="true">
                <a:solidFill>
                  <a:srgbClr val="D73AD7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Challenges Faced During Development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753796" y="2250579"/>
            <a:ext cx="9638408" cy="7834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75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Developing a reliable gesture control system involves navigating </a:t>
            </a:r>
            <a:r>
              <a:rPr lang="en-US" sz="1750" b="true">
                <a:solidFill>
                  <a:srgbClr val="272525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several technical hurdles</a:t>
            </a:r>
            <a:r>
              <a:rPr lang="en-US" sz="175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to ensure accuracy and performance.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7739509" y="3271689"/>
            <a:ext cx="9666982" cy="1713756"/>
            <a:chOff x="0" y="0"/>
            <a:chExt cx="12889310" cy="228500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9050" y="19050"/>
              <a:ext cx="12851257" cy="2246884"/>
            </a:xfrm>
            <a:custGeom>
              <a:avLst/>
              <a:gdLst/>
              <a:ahLst/>
              <a:cxnLst/>
              <a:rect r="r" b="b" t="t" l="l"/>
              <a:pathLst>
                <a:path h="2246884" w="12851257">
                  <a:moveTo>
                    <a:pt x="0" y="182880"/>
                  </a:moveTo>
                  <a:cubicBezTo>
                    <a:pt x="0" y="81915"/>
                    <a:pt x="83058" y="0"/>
                    <a:pt x="185420" y="0"/>
                  </a:cubicBezTo>
                  <a:lnTo>
                    <a:pt x="12665837" y="0"/>
                  </a:lnTo>
                  <a:cubicBezTo>
                    <a:pt x="12768199" y="0"/>
                    <a:pt x="12851257" y="81915"/>
                    <a:pt x="12851257" y="182880"/>
                  </a:cubicBezTo>
                  <a:lnTo>
                    <a:pt x="12851257" y="2064004"/>
                  </a:lnTo>
                  <a:cubicBezTo>
                    <a:pt x="12851257" y="2164969"/>
                    <a:pt x="12768199" y="2246884"/>
                    <a:pt x="12665837" y="2246884"/>
                  </a:cubicBezTo>
                  <a:lnTo>
                    <a:pt x="185420" y="2246884"/>
                  </a:lnTo>
                  <a:cubicBezTo>
                    <a:pt x="83058" y="2246884"/>
                    <a:pt x="0" y="2164969"/>
                    <a:pt x="0" y="2064004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889357" cy="2284984"/>
            </a:xfrm>
            <a:custGeom>
              <a:avLst/>
              <a:gdLst/>
              <a:ahLst/>
              <a:cxnLst/>
              <a:rect r="r" b="b" t="t" l="l"/>
              <a:pathLst>
                <a:path h="2284984" w="12889357">
                  <a:moveTo>
                    <a:pt x="0" y="201930"/>
                  </a:moveTo>
                  <a:cubicBezTo>
                    <a:pt x="0" y="90170"/>
                    <a:pt x="91821" y="0"/>
                    <a:pt x="204470" y="0"/>
                  </a:cubicBezTo>
                  <a:lnTo>
                    <a:pt x="12684887" y="0"/>
                  </a:lnTo>
                  <a:lnTo>
                    <a:pt x="12684887" y="19050"/>
                  </a:lnTo>
                  <a:lnTo>
                    <a:pt x="12684887" y="0"/>
                  </a:lnTo>
                  <a:cubicBezTo>
                    <a:pt x="12797536" y="0"/>
                    <a:pt x="12889357" y="90170"/>
                    <a:pt x="12889357" y="201930"/>
                  </a:cubicBezTo>
                  <a:lnTo>
                    <a:pt x="12870307" y="201930"/>
                  </a:lnTo>
                  <a:lnTo>
                    <a:pt x="12889357" y="201930"/>
                  </a:lnTo>
                  <a:lnTo>
                    <a:pt x="12889357" y="2083054"/>
                  </a:lnTo>
                  <a:lnTo>
                    <a:pt x="12870307" y="2083054"/>
                  </a:lnTo>
                  <a:lnTo>
                    <a:pt x="12889357" y="2083054"/>
                  </a:lnTo>
                  <a:cubicBezTo>
                    <a:pt x="12889357" y="2194814"/>
                    <a:pt x="12797536" y="2284984"/>
                    <a:pt x="12684887" y="2284984"/>
                  </a:cubicBezTo>
                  <a:lnTo>
                    <a:pt x="12684887" y="2265934"/>
                  </a:lnTo>
                  <a:lnTo>
                    <a:pt x="12684887" y="2284984"/>
                  </a:lnTo>
                  <a:lnTo>
                    <a:pt x="204470" y="2284984"/>
                  </a:lnTo>
                  <a:lnTo>
                    <a:pt x="204470" y="2265934"/>
                  </a:lnTo>
                  <a:lnTo>
                    <a:pt x="204470" y="2284984"/>
                  </a:lnTo>
                  <a:cubicBezTo>
                    <a:pt x="91821" y="2284984"/>
                    <a:pt x="0" y="2194814"/>
                    <a:pt x="0" y="2083054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2083054"/>
                  </a:lnTo>
                  <a:lnTo>
                    <a:pt x="19050" y="2083054"/>
                  </a:lnTo>
                  <a:lnTo>
                    <a:pt x="38100" y="2083054"/>
                  </a:lnTo>
                  <a:cubicBezTo>
                    <a:pt x="38100" y="2173224"/>
                    <a:pt x="112395" y="2246884"/>
                    <a:pt x="204470" y="2246884"/>
                  </a:cubicBezTo>
                  <a:lnTo>
                    <a:pt x="12684887" y="2246884"/>
                  </a:lnTo>
                  <a:cubicBezTo>
                    <a:pt x="12776962" y="2246884"/>
                    <a:pt x="12851257" y="2173351"/>
                    <a:pt x="12851257" y="2083054"/>
                  </a:cubicBezTo>
                  <a:lnTo>
                    <a:pt x="12851257" y="201930"/>
                  </a:lnTo>
                  <a:cubicBezTo>
                    <a:pt x="12851257" y="111760"/>
                    <a:pt x="12776962" y="38100"/>
                    <a:pt x="12684887" y="38100"/>
                  </a:cubicBezTo>
                  <a:lnTo>
                    <a:pt x="204470" y="38100"/>
                  </a:lnTo>
                  <a:lnTo>
                    <a:pt x="204470" y="19050"/>
                  </a:lnTo>
                  <a:lnTo>
                    <a:pt x="204470" y="38100"/>
                  </a:lnTo>
                  <a:cubicBezTo>
                    <a:pt x="112395" y="38100"/>
                    <a:pt x="38100" y="111633"/>
                    <a:pt x="38100" y="201930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7725221" y="3285976"/>
            <a:ext cx="114300" cy="1685181"/>
            <a:chOff x="0" y="0"/>
            <a:chExt cx="152400" cy="2246908"/>
          </a:xfrm>
        </p:grpSpPr>
        <p:sp>
          <p:nvSpPr>
            <p:cNvPr name="Freeform 14" id="14" descr="preencoded.png"/>
            <p:cNvSpPr/>
            <p:nvPr/>
          </p:nvSpPr>
          <p:spPr>
            <a:xfrm flipH="false" flipV="false" rot="0">
              <a:off x="0" y="0"/>
              <a:ext cx="152400" cy="2246884"/>
            </a:xfrm>
            <a:custGeom>
              <a:avLst/>
              <a:gdLst/>
              <a:ahLst/>
              <a:cxnLst/>
              <a:rect r="r" b="b" t="t" l="l"/>
              <a:pathLst>
                <a:path h="2246884" w="152400">
                  <a:moveTo>
                    <a:pt x="0" y="0"/>
                  </a:moveTo>
                  <a:lnTo>
                    <a:pt x="152400" y="0"/>
                  </a:lnTo>
                  <a:lnTo>
                    <a:pt x="152400" y="2246884"/>
                  </a:lnTo>
                  <a:lnTo>
                    <a:pt x="0" y="22468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22" r="0" b="-23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8091934" y="3519339"/>
            <a:ext cx="2702868" cy="3484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Gesture Misdetection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091934" y="3935314"/>
            <a:ext cx="9047858" cy="7834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75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Ensuring the system accurately distinguishes between intended gestures and accidental movements.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7739509" y="5180708"/>
            <a:ext cx="9666982" cy="1355377"/>
            <a:chOff x="0" y="0"/>
            <a:chExt cx="12889310" cy="180717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19050" y="19050"/>
              <a:ext cx="12851257" cy="1769110"/>
            </a:xfrm>
            <a:custGeom>
              <a:avLst/>
              <a:gdLst/>
              <a:ahLst/>
              <a:cxnLst/>
              <a:rect r="r" b="b" t="t" l="l"/>
              <a:pathLst>
                <a:path h="1769110" w="12851257">
                  <a:moveTo>
                    <a:pt x="0" y="182880"/>
                  </a:moveTo>
                  <a:cubicBezTo>
                    <a:pt x="0" y="81915"/>
                    <a:pt x="83439" y="0"/>
                    <a:pt x="186309" y="0"/>
                  </a:cubicBezTo>
                  <a:lnTo>
                    <a:pt x="12664948" y="0"/>
                  </a:lnTo>
                  <a:cubicBezTo>
                    <a:pt x="12767818" y="0"/>
                    <a:pt x="12851257" y="81915"/>
                    <a:pt x="12851257" y="182880"/>
                  </a:cubicBezTo>
                  <a:lnTo>
                    <a:pt x="12851257" y="1586230"/>
                  </a:lnTo>
                  <a:cubicBezTo>
                    <a:pt x="12851257" y="1687195"/>
                    <a:pt x="12767818" y="1769110"/>
                    <a:pt x="12664948" y="1769110"/>
                  </a:cubicBezTo>
                  <a:lnTo>
                    <a:pt x="186309" y="1769110"/>
                  </a:lnTo>
                  <a:cubicBezTo>
                    <a:pt x="83439" y="1769110"/>
                    <a:pt x="0" y="1687195"/>
                    <a:pt x="0" y="1586230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2889357" cy="1807210"/>
            </a:xfrm>
            <a:custGeom>
              <a:avLst/>
              <a:gdLst/>
              <a:ahLst/>
              <a:cxnLst/>
              <a:rect r="r" b="b" t="t" l="l"/>
              <a:pathLst>
                <a:path h="1807210" w="12889357">
                  <a:moveTo>
                    <a:pt x="0" y="201930"/>
                  </a:moveTo>
                  <a:cubicBezTo>
                    <a:pt x="0" y="90043"/>
                    <a:pt x="92202" y="0"/>
                    <a:pt x="205359" y="0"/>
                  </a:cubicBezTo>
                  <a:lnTo>
                    <a:pt x="12683998" y="0"/>
                  </a:lnTo>
                  <a:lnTo>
                    <a:pt x="12683998" y="19050"/>
                  </a:lnTo>
                  <a:lnTo>
                    <a:pt x="12683998" y="0"/>
                  </a:lnTo>
                  <a:cubicBezTo>
                    <a:pt x="12797028" y="0"/>
                    <a:pt x="12889357" y="90043"/>
                    <a:pt x="12889357" y="201930"/>
                  </a:cubicBezTo>
                  <a:lnTo>
                    <a:pt x="12870307" y="201930"/>
                  </a:lnTo>
                  <a:lnTo>
                    <a:pt x="12889357" y="201930"/>
                  </a:lnTo>
                  <a:lnTo>
                    <a:pt x="12889357" y="1605280"/>
                  </a:lnTo>
                  <a:lnTo>
                    <a:pt x="12870307" y="1605280"/>
                  </a:lnTo>
                  <a:lnTo>
                    <a:pt x="12889357" y="1605280"/>
                  </a:lnTo>
                  <a:cubicBezTo>
                    <a:pt x="12889357" y="1717167"/>
                    <a:pt x="12797155" y="1807210"/>
                    <a:pt x="12683998" y="1807210"/>
                  </a:cubicBezTo>
                  <a:lnTo>
                    <a:pt x="12683998" y="1788160"/>
                  </a:lnTo>
                  <a:lnTo>
                    <a:pt x="12683998" y="1807210"/>
                  </a:lnTo>
                  <a:lnTo>
                    <a:pt x="205359" y="1807210"/>
                  </a:lnTo>
                  <a:lnTo>
                    <a:pt x="205359" y="1788160"/>
                  </a:lnTo>
                  <a:lnTo>
                    <a:pt x="205359" y="1807210"/>
                  </a:lnTo>
                  <a:cubicBezTo>
                    <a:pt x="92202" y="1807210"/>
                    <a:pt x="0" y="1717040"/>
                    <a:pt x="0" y="1605280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1605280"/>
                  </a:lnTo>
                  <a:lnTo>
                    <a:pt x="19050" y="1605280"/>
                  </a:lnTo>
                  <a:lnTo>
                    <a:pt x="38100" y="1605280"/>
                  </a:lnTo>
                  <a:cubicBezTo>
                    <a:pt x="38100" y="1695450"/>
                    <a:pt x="112649" y="1769110"/>
                    <a:pt x="205359" y="1769110"/>
                  </a:cubicBezTo>
                  <a:lnTo>
                    <a:pt x="12683998" y="1769110"/>
                  </a:lnTo>
                  <a:cubicBezTo>
                    <a:pt x="12776708" y="1769110"/>
                    <a:pt x="12851257" y="1695450"/>
                    <a:pt x="12851257" y="1605280"/>
                  </a:cubicBezTo>
                  <a:lnTo>
                    <a:pt x="12851257" y="201930"/>
                  </a:lnTo>
                  <a:cubicBezTo>
                    <a:pt x="12851257" y="111760"/>
                    <a:pt x="12776708" y="38100"/>
                    <a:pt x="12683998" y="38100"/>
                  </a:cubicBezTo>
                  <a:lnTo>
                    <a:pt x="205359" y="38100"/>
                  </a:lnTo>
                  <a:lnTo>
                    <a:pt x="205359" y="19050"/>
                  </a:lnTo>
                  <a:lnTo>
                    <a:pt x="205359" y="38100"/>
                  </a:lnTo>
                  <a:cubicBezTo>
                    <a:pt x="112649" y="38100"/>
                    <a:pt x="38100" y="111760"/>
                    <a:pt x="38100" y="201930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grpSp>
        <p:nvGrpSpPr>
          <p:cNvPr name="Group 20" id="20"/>
          <p:cNvGrpSpPr>
            <a:grpSpLocks noChangeAspect="true"/>
          </p:cNvGrpSpPr>
          <p:nvPr/>
        </p:nvGrpSpPr>
        <p:grpSpPr>
          <a:xfrm rot="0">
            <a:off x="7725221" y="5194995"/>
            <a:ext cx="114300" cy="1326802"/>
            <a:chOff x="0" y="0"/>
            <a:chExt cx="152400" cy="1769070"/>
          </a:xfrm>
        </p:grpSpPr>
        <p:sp>
          <p:nvSpPr>
            <p:cNvPr name="Freeform 21" id="21" descr="preencoded.png"/>
            <p:cNvSpPr/>
            <p:nvPr/>
          </p:nvSpPr>
          <p:spPr>
            <a:xfrm flipH="false" flipV="false" rot="0">
              <a:off x="0" y="0"/>
              <a:ext cx="152400" cy="1769110"/>
            </a:xfrm>
            <a:custGeom>
              <a:avLst/>
              <a:gdLst/>
              <a:ahLst/>
              <a:cxnLst/>
              <a:rect r="r" b="b" t="t" l="l"/>
              <a:pathLst>
                <a:path h="1769110" w="152400">
                  <a:moveTo>
                    <a:pt x="0" y="0"/>
                  </a:moveTo>
                  <a:lnTo>
                    <a:pt x="152400" y="0"/>
                  </a:lnTo>
                  <a:lnTo>
                    <a:pt x="152400" y="1769110"/>
                  </a:lnTo>
                  <a:lnTo>
                    <a:pt x="0" y="1769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06" t="0" r="-106" b="2"/>
              </a:stretch>
            </a:blip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8091934" y="5428358"/>
            <a:ext cx="2635002" cy="3484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Lighting Conditions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091934" y="5844331"/>
            <a:ext cx="9047858" cy="4250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75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Maintaining performance across varied ambient light, from bright sunlight to dim rooms.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7739509" y="6731347"/>
            <a:ext cx="9666982" cy="1355377"/>
            <a:chOff x="0" y="0"/>
            <a:chExt cx="12889310" cy="180717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19050" y="19050"/>
              <a:ext cx="12851257" cy="1769110"/>
            </a:xfrm>
            <a:custGeom>
              <a:avLst/>
              <a:gdLst/>
              <a:ahLst/>
              <a:cxnLst/>
              <a:rect r="r" b="b" t="t" l="l"/>
              <a:pathLst>
                <a:path h="1769110" w="12851257">
                  <a:moveTo>
                    <a:pt x="0" y="182880"/>
                  </a:moveTo>
                  <a:cubicBezTo>
                    <a:pt x="0" y="81915"/>
                    <a:pt x="83439" y="0"/>
                    <a:pt x="186309" y="0"/>
                  </a:cubicBezTo>
                  <a:lnTo>
                    <a:pt x="12664948" y="0"/>
                  </a:lnTo>
                  <a:cubicBezTo>
                    <a:pt x="12767818" y="0"/>
                    <a:pt x="12851257" y="81915"/>
                    <a:pt x="12851257" y="182880"/>
                  </a:cubicBezTo>
                  <a:lnTo>
                    <a:pt x="12851257" y="1586230"/>
                  </a:lnTo>
                  <a:cubicBezTo>
                    <a:pt x="12851257" y="1687195"/>
                    <a:pt x="12767818" y="1769110"/>
                    <a:pt x="12664948" y="1769110"/>
                  </a:cubicBezTo>
                  <a:lnTo>
                    <a:pt x="186309" y="1769110"/>
                  </a:lnTo>
                  <a:cubicBezTo>
                    <a:pt x="83439" y="1769110"/>
                    <a:pt x="0" y="1687195"/>
                    <a:pt x="0" y="1586230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2889357" cy="1807210"/>
            </a:xfrm>
            <a:custGeom>
              <a:avLst/>
              <a:gdLst/>
              <a:ahLst/>
              <a:cxnLst/>
              <a:rect r="r" b="b" t="t" l="l"/>
              <a:pathLst>
                <a:path h="1807210" w="12889357">
                  <a:moveTo>
                    <a:pt x="0" y="201930"/>
                  </a:moveTo>
                  <a:cubicBezTo>
                    <a:pt x="0" y="90043"/>
                    <a:pt x="92202" y="0"/>
                    <a:pt x="205359" y="0"/>
                  </a:cubicBezTo>
                  <a:lnTo>
                    <a:pt x="12683998" y="0"/>
                  </a:lnTo>
                  <a:lnTo>
                    <a:pt x="12683998" y="19050"/>
                  </a:lnTo>
                  <a:lnTo>
                    <a:pt x="12683998" y="0"/>
                  </a:lnTo>
                  <a:cubicBezTo>
                    <a:pt x="12797028" y="0"/>
                    <a:pt x="12889357" y="90043"/>
                    <a:pt x="12889357" y="201930"/>
                  </a:cubicBezTo>
                  <a:lnTo>
                    <a:pt x="12870307" y="201930"/>
                  </a:lnTo>
                  <a:lnTo>
                    <a:pt x="12889357" y="201930"/>
                  </a:lnTo>
                  <a:lnTo>
                    <a:pt x="12889357" y="1605280"/>
                  </a:lnTo>
                  <a:lnTo>
                    <a:pt x="12870307" y="1605280"/>
                  </a:lnTo>
                  <a:lnTo>
                    <a:pt x="12889357" y="1605280"/>
                  </a:lnTo>
                  <a:cubicBezTo>
                    <a:pt x="12889357" y="1717167"/>
                    <a:pt x="12797155" y="1807210"/>
                    <a:pt x="12683998" y="1807210"/>
                  </a:cubicBezTo>
                  <a:lnTo>
                    <a:pt x="12683998" y="1788160"/>
                  </a:lnTo>
                  <a:lnTo>
                    <a:pt x="12683998" y="1807210"/>
                  </a:lnTo>
                  <a:lnTo>
                    <a:pt x="205359" y="1807210"/>
                  </a:lnTo>
                  <a:lnTo>
                    <a:pt x="205359" y="1788160"/>
                  </a:lnTo>
                  <a:lnTo>
                    <a:pt x="205359" y="1807210"/>
                  </a:lnTo>
                  <a:cubicBezTo>
                    <a:pt x="92202" y="1807210"/>
                    <a:pt x="0" y="1717040"/>
                    <a:pt x="0" y="1605280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1605280"/>
                  </a:lnTo>
                  <a:lnTo>
                    <a:pt x="19050" y="1605280"/>
                  </a:lnTo>
                  <a:lnTo>
                    <a:pt x="38100" y="1605280"/>
                  </a:lnTo>
                  <a:cubicBezTo>
                    <a:pt x="38100" y="1695450"/>
                    <a:pt x="112649" y="1769110"/>
                    <a:pt x="205359" y="1769110"/>
                  </a:cubicBezTo>
                  <a:lnTo>
                    <a:pt x="12683998" y="1769110"/>
                  </a:lnTo>
                  <a:cubicBezTo>
                    <a:pt x="12776708" y="1769110"/>
                    <a:pt x="12851257" y="1695450"/>
                    <a:pt x="12851257" y="1605280"/>
                  </a:cubicBezTo>
                  <a:lnTo>
                    <a:pt x="12851257" y="201930"/>
                  </a:lnTo>
                  <a:cubicBezTo>
                    <a:pt x="12851257" y="111760"/>
                    <a:pt x="12776708" y="38100"/>
                    <a:pt x="12683998" y="38100"/>
                  </a:cubicBezTo>
                  <a:lnTo>
                    <a:pt x="205359" y="38100"/>
                  </a:lnTo>
                  <a:lnTo>
                    <a:pt x="205359" y="19050"/>
                  </a:lnTo>
                  <a:lnTo>
                    <a:pt x="205359" y="38100"/>
                  </a:lnTo>
                  <a:cubicBezTo>
                    <a:pt x="112649" y="38100"/>
                    <a:pt x="38100" y="111760"/>
                    <a:pt x="38100" y="201930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grpSp>
        <p:nvGrpSpPr>
          <p:cNvPr name="Group 27" id="27"/>
          <p:cNvGrpSpPr>
            <a:grpSpLocks noChangeAspect="true"/>
          </p:cNvGrpSpPr>
          <p:nvPr/>
        </p:nvGrpSpPr>
        <p:grpSpPr>
          <a:xfrm rot="0">
            <a:off x="7725221" y="6745635"/>
            <a:ext cx="114300" cy="1326802"/>
            <a:chOff x="0" y="0"/>
            <a:chExt cx="152400" cy="1769070"/>
          </a:xfrm>
        </p:grpSpPr>
        <p:sp>
          <p:nvSpPr>
            <p:cNvPr name="Freeform 28" id="28" descr="preencoded.png"/>
            <p:cNvSpPr/>
            <p:nvPr/>
          </p:nvSpPr>
          <p:spPr>
            <a:xfrm flipH="false" flipV="false" rot="0">
              <a:off x="0" y="0"/>
              <a:ext cx="152400" cy="1769110"/>
            </a:xfrm>
            <a:custGeom>
              <a:avLst/>
              <a:gdLst/>
              <a:ahLst/>
              <a:cxnLst/>
              <a:rect r="r" b="b" t="t" l="l"/>
              <a:pathLst>
                <a:path h="1769110" w="152400">
                  <a:moveTo>
                    <a:pt x="0" y="0"/>
                  </a:moveTo>
                  <a:lnTo>
                    <a:pt x="152400" y="0"/>
                  </a:lnTo>
                  <a:lnTo>
                    <a:pt x="152400" y="1769110"/>
                  </a:lnTo>
                  <a:lnTo>
                    <a:pt x="0" y="1769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06" t="0" r="-106" b="2"/>
              </a:stretch>
            </a:blipFill>
          </p:spPr>
        </p:sp>
      </p:grpSp>
      <p:sp>
        <p:nvSpPr>
          <p:cNvPr name="TextBox 29" id="29"/>
          <p:cNvSpPr txBox="true"/>
          <p:nvPr/>
        </p:nvSpPr>
        <p:spPr>
          <a:xfrm rot="0">
            <a:off x="8091934" y="6978998"/>
            <a:ext cx="3450431" cy="3484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Accuracy and Performance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8091934" y="7394972"/>
            <a:ext cx="9047858" cy="4250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75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Balancing precise gesture recognition with minimal latency for a smooth user experience.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7739509" y="8281988"/>
            <a:ext cx="9666982" cy="1355377"/>
            <a:chOff x="0" y="0"/>
            <a:chExt cx="12889310" cy="180717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19050" y="19050"/>
              <a:ext cx="12851257" cy="1769110"/>
            </a:xfrm>
            <a:custGeom>
              <a:avLst/>
              <a:gdLst/>
              <a:ahLst/>
              <a:cxnLst/>
              <a:rect r="r" b="b" t="t" l="l"/>
              <a:pathLst>
                <a:path h="1769110" w="12851257">
                  <a:moveTo>
                    <a:pt x="0" y="182880"/>
                  </a:moveTo>
                  <a:cubicBezTo>
                    <a:pt x="0" y="81915"/>
                    <a:pt x="83439" y="0"/>
                    <a:pt x="186309" y="0"/>
                  </a:cubicBezTo>
                  <a:lnTo>
                    <a:pt x="12664948" y="0"/>
                  </a:lnTo>
                  <a:cubicBezTo>
                    <a:pt x="12767818" y="0"/>
                    <a:pt x="12851257" y="81915"/>
                    <a:pt x="12851257" y="182880"/>
                  </a:cubicBezTo>
                  <a:lnTo>
                    <a:pt x="12851257" y="1586230"/>
                  </a:lnTo>
                  <a:cubicBezTo>
                    <a:pt x="12851257" y="1687195"/>
                    <a:pt x="12767818" y="1769110"/>
                    <a:pt x="12664948" y="1769110"/>
                  </a:cubicBezTo>
                  <a:lnTo>
                    <a:pt x="186309" y="1769110"/>
                  </a:lnTo>
                  <a:cubicBezTo>
                    <a:pt x="83439" y="1769110"/>
                    <a:pt x="0" y="1687195"/>
                    <a:pt x="0" y="1586230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2889357" cy="1807210"/>
            </a:xfrm>
            <a:custGeom>
              <a:avLst/>
              <a:gdLst/>
              <a:ahLst/>
              <a:cxnLst/>
              <a:rect r="r" b="b" t="t" l="l"/>
              <a:pathLst>
                <a:path h="1807210" w="12889357">
                  <a:moveTo>
                    <a:pt x="0" y="201930"/>
                  </a:moveTo>
                  <a:cubicBezTo>
                    <a:pt x="0" y="90043"/>
                    <a:pt x="92202" y="0"/>
                    <a:pt x="205359" y="0"/>
                  </a:cubicBezTo>
                  <a:lnTo>
                    <a:pt x="12683998" y="0"/>
                  </a:lnTo>
                  <a:lnTo>
                    <a:pt x="12683998" y="19050"/>
                  </a:lnTo>
                  <a:lnTo>
                    <a:pt x="12683998" y="0"/>
                  </a:lnTo>
                  <a:cubicBezTo>
                    <a:pt x="12797028" y="0"/>
                    <a:pt x="12889357" y="90043"/>
                    <a:pt x="12889357" y="201930"/>
                  </a:cubicBezTo>
                  <a:lnTo>
                    <a:pt x="12870307" y="201930"/>
                  </a:lnTo>
                  <a:lnTo>
                    <a:pt x="12889357" y="201930"/>
                  </a:lnTo>
                  <a:lnTo>
                    <a:pt x="12889357" y="1605280"/>
                  </a:lnTo>
                  <a:lnTo>
                    <a:pt x="12870307" y="1605280"/>
                  </a:lnTo>
                  <a:lnTo>
                    <a:pt x="12889357" y="1605280"/>
                  </a:lnTo>
                  <a:cubicBezTo>
                    <a:pt x="12889357" y="1717167"/>
                    <a:pt x="12797155" y="1807210"/>
                    <a:pt x="12683998" y="1807210"/>
                  </a:cubicBezTo>
                  <a:lnTo>
                    <a:pt x="12683998" y="1788160"/>
                  </a:lnTo>
                  <a:lnTo>
                    <a:pt x="12683998" y="1807210"/>
                  </a:lnTo>
                  <a:lnTo>
                    <a:pt x="205359" y="1807210"/>
                  </a:lnTo>
                  <a:lnTo>
                    <a:pt x="205359" y="1788160"/>
                  </a:lnTo>
                  <a:lnTo>
                    <a:pt x="205359" y="1807210"/>
                  </a:lnTo>
                  <a:cubicBezTo>
                    <a:pt x="92202" y="1807210"/>
                    <a:pt x="0" y="1717040"/>
                    <a:pt x="0" y="1605280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1605280"/>
                  </a:lnTo>
                  <a:lnTo>
                    <a:pt x="19050" y="1605280"/>
                  </a:lnTo>
                  <a:lnTo>
                    <a:pt x="38100" y="1605280"/>
                  </a:lnTo>
                  <a:cubicBezTo>
                    <a:pt x="38100" y="1695450"/>
                    <a:pt x="112649" y="1769110"/>
                    <a:pt x="205359" y="1769110"/>
                  </a:cubicBezTo>
                  <a:lnTo>
                    <a:pt x="12683998" y="1769110"/>
                  </a:lnTo>
                  <a:cubicBezTo>
                    <a:pt x="12776708" y="1769110"/>
                    <a:pt x="12851257" y="1695450"/>
                    <a:pt x="12851257" y="1605280"/>
                  </a:cubicBezTo>
                  <a:lnTo>
                    <a:pt x="12851257" y="201930"/>
                  </a:lnTo>
                  <a:cubicBezTo>
                    <a:pt x="12851257" y="111760"/>
                    <a:pt x="12776708" y="38100"/>
                    <a:pt x="12683998" y="38100"/>
                  </a:cubicBezTo>
                  <a:lnTo>
                    <a:pt x="205359" y="38100"/>
                  </a:lnTo>
                  <a:lnTo>
                    <a:pt x="205359" y="19050"/>
                  </a:lnTo>
                  <a:lnTo>
                    <a:pt x="205359" y="38100"/>
                  </a:lnTo>
                  <a:cubicBezTo>
                    <a:pt x="112649" y="38100"/>
                    <a:pt x="38100" y="111760"/>
                    <a:pt x="38100" y="201930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grpSp>
        <p:nvGrpSpPr>
          <p:cNvPr name="Group 34" id="34"/>
          <p:cNvGrpSpPr>
            <a:grpSpLocks noChangeAspect="true"/>
          </p:cNvGrpSpPr>
          <p:nvPr/>
        </p:nvGrpSpPr>
        <p:grpSpPr>
          <a:xfrm rot="0">
            <a:off x="7725221" y="8296275"/>
            <a:ext cx="114300" cy="1326802"/>
            <a:chOff x="0" y="0"/>
            <a:chExt cx="152400" cy="1769070"/>
          </a:xfrm>
        </p:grpSpPr>
        <p:sp>
          <p:nvSpPr>
            <p:cNvPr name="Freeform 35" id="35" descr="preencoded.png"/>
            <p:cNvSpPr/>
            <p:nvPr/>
          </p:nvSpPr>
          <p:spPr>
            <a:xfrm flipH="false" flipV="false" rot="0">
              <a:off x="0" y="0"/>
              <a:ext cx="152400" cy="1769110"/>
            </a:xfrm>
            <a:custGeom>
              <a:avLst/>
              <a:gdLst/>
              <a:ahLst/>
              <a:cxnLst/>
              <a:rect r="r" b="b" t="t" l="l"/>
              <a:pathLst>
                <a:path h="1769110" w="152400">
                  <a:moveTo>
                    <a:pt x="0" y="0"/>
                  </a:moveTo>
                  <a:lnTo>
                    <a:pt x="152400" y="0"/>
                  </a:lnTo>
                  <a:lnTo>
                    <a:pt x="152400" y="1769110"/>
                  </a:lnTo>
                  <a:lnTo>
                    <a:pt x="0" y="1769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06" t="0" r="-106" b="2"/>
              </a:stretch>
            </a:blipFill>
          </p:spPr>
        </p:sp>
      </p:grpSp>
      <p:sp>
        <p:nvSpPr>
          <p:cNvPr name="TextBox 36" id="36"/>
          <p:cNvSpPr txBox="true"/>
          <p:nvPr/>
        </p:nvSpPr>
        <p:spPr>
          <a:xfrm rot="0">
            <a:off x="8091934" y="8529637"/>
            <a:ext cx="2635002" cy="3484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System Integration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8091934" y="8945613"/>
            <a:ext cx="9047858" cy="4250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75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Seamlessly connecting the gesture recognition module with diverse operating system functions.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81819" y="655885"/>
            <a:ext cx="11475244" cy="741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25"/>
              </a:lnSpc>
            </a:pPr>
            <a:r>
              <a:rPr lang="en-US" sz="4499" b="true">
                <a:solidFill>
                  <a:srgbClr val="D73AD7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Results: Demonstrating Seamless Control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81819" y="1909614"/>
            <a:ext cx="7862739" cy="861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Our developed system successfully achieved </a:t>
            </a:r>
            <a:r>
              <a:rPr lang="en-US" sz="1874" b="true">
                <a:solidFill>
                  <a:srgbClr val="272525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real-time control over essential device functions</a:t>
            </a:r>
            <a:r>
              <a:rPr lang="en-US" sz="1874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using intuitive hand gestures.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77056" y="3042345"/>
            <a:ext cx="7872264" cy="4529732"/>
            <a:chOff x="0" y="0"/>
            <a:chExt cx="10496352" cy="603964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10483597" cy="6026912"/>
            </a:xfrm>
            <a:custGeom>
              <a:avLst/>
              <a:gdLst/>
              <a:ahLst/>
              <a:cxnLst/>
              <a:rect r="r" b="b" t="t" l="l"/>
              <a:pathLst>
                <a:path h="6026912" w="10483597">
                  <a:moveTo>
                    <a:pt x="0" y="137414"/>
                  </a:moveTo>
                  <a:cubicBezTo>
                    <a:pt x="0" y="61595"/>
                    <a:pt x="61595" y="0"/>
                    <a:pt x="137541" y="0"/>
                  </a:cubicBezTo>
                  <a:lnTo>
                    <a:pt x="10346055" y="0"/>
                  </a:lnTo>
                  <a:cubicBezTo>
                    <a:pt x="10422001" y="0"/>
                    <a:pt x="10483597" y="61595"/>
                    <a:pt x="10483597" y="137414"/>
                  </a:cubicBezTo>
                  <a:lnTo>
                    <a:pt x="10483597" y="5889498"/>
                  </a:lnTo>
                  <a:cubicBezTo>
                    <a:pt x="10483597" y="5965444"/>
                    <a:pt x="10422001" y="6026912"/>
                    <a:pt x="10346055" y="6026912"/>
                  </a:cubicBezTo>
                  <a:lnTo>
                    <a:pt x="137541" y="6026912"/>
                  </a:lnTo>
                  <a:cubicBezTo>
                    <a:pt x="61595" y="6026912"/>
                    <a:pt x="0" y="5965444"/>
                    <a:pt x="0" y="5889498"/>
                  </a:cubicBezTo>
                  <a:close/>
                </a:path>
              </a:pathLst>
            </a:custGeom>
            <a:solidFill>
              <a:srgbClr val="F4D4F7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496297" cy="6039612"/>
            </a:xfrm>
            <a:custGeom>
              <a:avLst/>
              <a:gdLst/>
              <a:ahLst/>
              <a:cxnLst/>
              <a:rect r="r" b="b" t="t" l="l"/>
              <a:pathLst>
                <a:path h="6039612" w="10496297">
                  <a:moveTo>
                    <a:pt x="0" y="143764"/>
                  </a:moveTo>
                  <a:cubicBezTo>
                    <a:pt x="0" y="64389"/>
                    <a:pt x="64516" y="0"/>
                    <a:pt x="143891" y="0"/>
                  </a:cubicBezTo>
                  <a:lnTo>
                    <a:pt x="10352405" y="0"/>
                  </a:lnTo>
                  <a:lnTo>
                    <a:pt x="10352405" y="6350"/>
                  </a:lnTo>
                  <a:lnTo>
                    <a:pt x="10352405" y="0"/>
                  </a:lnTo>
                  <a:cubicBezTo>
                    <a:pt x="10431907" y="0"/>
                    <a:pt x="10496297" y="64389"/>
                    <a:pt x="10496297" y="143764"/>
                  </a:cubicBezTo>
                  <a:lnTo>
                    <a:pt x="10489947" y="143764"/>
                  </a:lnTo>
                  <a:lnTo>
                    <a:pt x="10496297" y="143764"/>
                  </a:lnTo>
                  <a:lnTo>
                    <a:pt x="10496297" y="5895848"/>
                  </a:lnTo>
                  <a:lnTo>
                    <a:pt x="10489947" y="5895848"/>
                  </a:lnTo>
                  <a:lnTo>
                    <a:pt x="10496297" y="5895848"/>
                  </a:lnTo>
                  <a:cubicBezTo>
                    <a:pt x="10496297" y="5975223"/>
                    <a:pt x="10431780" y="6039612"/>
                    <a:pt x="10352405" y="6039612"/>
                  </a:cubicBezTo>
                  <a:lnTo>
                    <a:pt x="10352405" y="6033262"/>
                  </a:lnTo>
                  <a:lnTo>
                    <a:pt x="10352405" y="6039612"/>
                  </a:lnTo>
                  <a:lnTo>
                    <a:pt x="143891" y="6039612"/>
                  </a:lnTo>
                  <a:lnTo>
                    <a:pt x="143891" y="6033262"/>
                  </a:lnTo>
                  <a:lnTo>
                    <a:pt x="143891" y="6039612"/>
                  </a:lnTo>
                  <a:cubicBezTo>
                    <a:pt x="64516" y="6039612"/>
                    <a:pt x="0" y="5975223"/>
                    <a:pt x="0" y="5895848"/>
                  </a:cubicBezTo>
                  <a:lnTo>
                    <a:pt x="0" y="143764"/>
                  </a:lnTo>
                  <a:lnTo>
                    <a:pt x="6350" y="143764"/>
                  </a:lnTo>
                  <a:lnTo>
                    <a:pt x="0" y="143764"/>
                  </a:lnTo>
                  <a:moveTo>
                    <a:pt x="12700" y="143764"/>
                  </a:moveTo>
                  <a:lnTo>
                    <a:pt x="12700" y="5895848"/>
                  </a:lnTo>
                  <a:lnTo>
                    <a:pt x="6350" y="5895848"/>
                  </a:lnTo>
                  <a:lnTo>
                    <a:pt x="12700" y="5895848"/>
                  </a:lnTo>
                  <a:cubicBezTo>
                    <a:pt x="12700" y="5968238"/>
                    <a:pt x="71501" y="6026912"/>
                    <a:pt x="143891" y="6026912"/>
                  </a:cubicBezTo>
                  <a:lnTo>
                    <a:pt x="10352405" y="6026912"/>
                  </a:lnTo>
                  <a:cubicBezTo>
                    <a:pt x="10424923" y="6026912"/>
                    <a:pt x="10483597" y="5968238"/>
                    <a:pt x="10483597" y="5895848"/>
                  </a:cubicBezTo>
                  <a:lnTo>
                    <a:pt x="10483597" y="143764"/>
                  </a:lnTo>
                  <a:cubicBezTo>
                    <a:pt x="10483597" y="71374"/>
                    <a:pt x="10424795" y="12700"/>
                    <a:pt x="10352405" y="12700"/>
                  </a:cubicBezTo>
                  <a:lnTo>
                    <a:pt x="143891" y="12700"/>
                  </a:lnTo>
                  <a:lnTo>
                    <a:pt x="143891" y="6350"/>
                  </a:lnTo>
                  <a:lnTo>
                    <a:pt x="143891" y="12700"/>
                  </a:lnTo>
                  <a:cubicBezTo>
                    <a:pt x="71501" y="12700"/>
                    <a:pt x="12700" y="71374"/>
                    <a:pt x="12700" y="143764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991344" y="3056632"/>
            <a:ext cx="7843689" cy="2250579"/>
            <a:chOff x="0" y="0"/>
            <a:chExt cx="10458252" cy="300077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0458196" cy="3000756"/>
            </a:xfrm>
            <a:custGeom>
              <a:avLst/>
              <a:gdLst/>
              <a:ahLst/>
              <a:cxnLst/>
              <a:rect r="r" b="b" t="t" l="l"/>
              <a:pathLst>
                <a:path h="3000756" w="10458196">
                  <a:moveTo>
                    <a:pt x="0" y="137414"/>
                  </a:moveTo>
                  <a:cubicBezTo>
                    <a:pt x="0" y="61595"/>
                    <a:pt x="61595" y="0"/>
                    <a:pt x="137414" y="0"/>
                  </a:cubicBezTo>
                  <a:lnTo>
                    <a:pt x="10320782" y="0"/>
                  </a:lnTo>
                  <a:cubicBezTo>
                    <a:pt x="10396727" y="0"/>
                    <a:pt x="10458196" y="61595"/>
                    <a:pt x="10458196" y="137414"/>
                  </a:cubicBezTo>
                  <a:lnTo>
                    <a:pt x="10458196" y="2863342"/>
                  </a:lnTo>
                  <a:cubicBezTo>
                    <a:pt x="10458196" y="2939288"/>
                    <a:pt x="10396600" y="3000756"/>
                    <a:pt x="10320782" y="3000756"/>
                  </a:cubicBezTo>
                  <a:lnTo>
                    <a:pt x="137414" y="3000756"/>
                  </a:lnTo>
                  <a:cubicBezTo>
                    <a:pt x="61595" y="3000756"/>
                    <a:pt x="0" y="2939288"/>
                    <a:pt x="0" y="2863342"/>
                  </a:cubicBezTo>
                  <a:close/>
                </a:path>
              </a:pathLst>
            </a:custGeom>
            <a:solidFill>
              <a:srgbClr val="F4D4F7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236761" y="3283000"/>
            <a:ext cx="2887713" cy="379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Volume Mastery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36761" y="3832175"/>
            <a:ext cx="7352854" cy="861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Precise adjustment of system volume with a simple "pinch-and-drag" gesture.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991344" y="5307211"/>
            <a:ext cx="7843689" cy="2250579"/>
            <a:chOff x="0" y="0"/>
            <a:chExt cx="10458252" cy="300077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458196" cy="3000756"/>
            </a:xfrm>
            <a:custGeom>
              <a:avLst/>
              <a:gdLst/>
              <a:ahLst/>
              <a:cxnLst/>
              <a:rect r="r" b="b" t="t" l="l"/>
              <a:pathLst>
                <a:path h="3000756" w="10458196">
                  <a:moveTo>
                    <a:pt x="0" y="0"/>
                  </a:moveTo>
                  <a:lnTo>
                    <a:pt x="10458196" y="0"/>
                  </a:lnTo>
                  <a:lnTo>
                    <a:pt x="10458196" y="3000756"/>
                  </a:lnTo>
                  <a:lnTo>
                    <a:pt x="0" y="3000756"/>
                  </a:lnTo>
                  <a:close/>
                </a:path>
              </a:pathLst>
            </a:custGeom>
            <a:solidFill>
              <a:srgbClr val="F4D4F7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991344" y="5307211"/>
            <a:ext cx="7843689" cy="28575"/>
            <a:chOff x="0" y="0"/>
            <a:chExt cx="10458252" cy="381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0458196" cy="38100"/>
            </a:xfrm>
            <a:custGeom>
              <a:avLst/>
              <a:gdLst/>
              <a:ahLst/>
              <a:cxnLst/>
              <a:rect r="r" b="b" t="t" l="l"/>
              <a:pathLst>
                <a:path h="38100" w="10458196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439146" y="0"/>
                  </a:lnTo>
                  <a:cubicBezTo>
                    <a:pt x="10449687" y="0"/>
                    <a:pt x="10458196" y="8509"/>
                    <a:pt x="10458196" y="19050"/>
                  </a:cubicBezTo>
                  <a:cubicBezTo>
                    <a:pt x="10458196" y="29591"/>
                    <a:pt x="10449687" y="38100"/>
                    <a:pt x="10439146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4591942" y="5000401"/>
            <a:ext cx="642194" cy="642194"/>
            <a:chOff x="0" y="0"/>
            <a:chExt cx="856258" cy="85625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19050" y="19050"/>
              <a:ext cx="818134" cy="818134"/>
            </a:xfrm>
            <a:custGeom>
              <a:avLst/>
              <a:gdLst/>
              <a:ahLst/>
              <a:cxnLst/>
              <a:rect r="r" b="b" t="t" l="l"/>
              <a:pathLst>
                <a:path h="818134" w="818134">
                  <a:moveTo>
                    <a:pt x="0" y="137414"/>
                  </a:moveTo>
                  <a:cubicBezTo>
                    <a:pt x="0" y="61595"/>
                    <a:pt x="61595" y="0"/>
                    <a:pt x="137414" y="0"/>
                  </a:cubicBezTo>
                  <a:lnTo>
                    <a:pt x="680720" y="0"/>
                  </a:lnTo>
                  <a:cubicBezTo>
                    <a:pt x="756666" y="0"/>
                    <a:pt x="818134" y="61595"/>
                    <a:pt x="818134" y="137414"/>
                  </a:cubicBezTo>
                  <a:lnTo>
                    <a:pt x="818134" y="680720"/>
                  </a:lnTo>
                  <a:cubicBezTo>
                    <a:pt x="818134" y="756666"/>
                    <a:pt x="756539" y="818134"/>
                    <a:pt x="680720" y="818134"/>
                  </a:cubicBezTo>
                  <a:lnTo>
                    <a:pt x="137414" y="818134"/>
                  </a:lnTo>
                  <a:cubicBezTo>
                    <a:pt x="61595" y="818134"/>
                    <a:pt x="0" y="756666"/>
                    <a:pt x="0" y="680720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56234" cy="856234"/>
            </a:xfrm>
            <a:custGeom>
              <a:avLst/>
              <a:gdLst/>
              <a:ahLst/>
              <a:cxnLst/>
              <a:rect r="r" b="b" t="t" l="l"/>
              <a:pathLst>
                <a:path h="856234" w="856234">
                  <a:moveTo>
                    <a:pt x="0" y="156464"/>
                  </a:moveTo>
                  <a:cubicBezTo>
                    <a:pt x="0" y="70104"/>
                    <a:pt x="70104" y="0"/>
                    <a:pt x="156464" y="0"/>
                  </a:cubicBezTo>
                  <a:lnTo>
                    <a:pt x="699770" y="0"/>
                  </a:lnTo>
                  <a:lnTo>
                    <a:pt x="699770" y="19050"/>
                  </a:lnTo>
                  <a:lnTo>
                    <a:pt x="699770" y="0"/>
                  </a:lnTo>
                  <a:cubicBezTo>
                    <a:pt x="786130" y="0"/>
                    <a:pt x="856234" y="70104"/>
                    <a:pt x="856234" y="156464"/>
                  </a:cubicBezTo>
                  <a:lnTo>
                    <a:pt x="837184" y="156464"/>
                  </a:lnTo>
                  <a:lnTo>
                    <a:pt x="856234" y="156464"/>
                  </a:lnTo>
                  <a:lnTo>
                    <a:pt x="856234" y="699770"/>
                  </a:lnTo>
                  <a:lnTo>
                    <a:pt x="837184" y="699770"/>
                  </a:lnTo>
                  <a:lnTo>
                    <a:pt x="856234" y="699770"/>
                  </a:lnTo>
                  <a:cubicBezTo>
                    <a:pt x="856234" y="786257"/>
                    <a:pt x="786130" y="856234"/>
                    <a:pt x="699770" y="856234"/>
                  </a:cubicBezTo>
                  <a:lnTo>
                    <a:pt x="699770" y="837184"/>
                  </a:lnTo>
                  <a:lnTo>
                    <a:pt x="699770" y="856234"/>
                  </a:lnTo>
                  <a:lnTo>
                    <a:pt x="156464" y="856234"/>
                  </a:lnTo>
                  <a:lnTo>
                    <a:pt x="156464" y="837184"/>
                  </a:lnTo>
                  <a:lnTo>
                    <a:pt x="156464" y="856234"/>
                  </a:lnTo>
                  <a:cubicBezTo>
                    <a:pt x="70104" y="856234"/>
                    <a:pt x="0" y="786130"/>
                    <a:pt x="0" y="699770"/>
                  </a:cubicBezTo>
                  <a:lnTo>
                    <a:pt x="0" y="156464"/>
                  </a:lnTo>
                  <a:lnTo>
                    <a:pt x="19050" y="156464"/>
                  </a:lnTo>
                  <a:lnTo>
                    <a:pt x="0" y="156464"/>
                  </a:lnTo>
                  <a:moveTo>
                    <a:pt x="38100" y="156464"/>
                  </a:moveTo>
                  <a:lnTo>
                    <a:pt x="38100" y="699770"/>
                  </a:lnTo>
                  <a:lnTo>
                    <a:pt x="19050" y="699770"/>
                  </a:lnTo>
                  <a:lnTo>
                    <a:pt x="38100" y="699770"/>
                  </a:lnTo>
                  <a:cubicBezTo>
                    <a:pt x="38100" y="765175"/>
                    <a:pt x="91059" y="818134"/>
                    <a:pt x="156464" y="818134"/>
                  </a:cubicBezTo>
                  <a:lnTo>
                    <a:pt x="699770" y="818134"/>
                  </a:lnTo>
                  <a:cubicBezTo>
                    <a:pt x="765175" y="818134"/>
                    <a:pt x="818134" y="765175"/>
                    <a:pt x="818134" y="699770"/>
                  </a:cubicBezTo>
                  <a:lnTo>
                    <a:pt x="818134" y="156464"/>
                  </a:lnTo>
                  <a:cubicBezTo>
                    <a:pt x="818134" y="91059"/>
                    <a:pt x="765175" y="38100"/>
                    <a:pt x="699770" y="38100"/>
                  </a:cubicBezTo>
                  <a:lnTo>
                    <a:pt x="156464" y="38100"/>
                  </a:lnTo>
                  <a:lnTo>
                    <a:pt x="156464" y="19050"/>
                  </a:lnTo>
                  <a:lnTo>
                    <a:pt x="156464" y="38100"/>
                  </a:lnTo>
                  <a:cubicBezTo>
                    <a:pt x="91059" y="38100"/>
                    <a:pt x="38100" y="91059"/>
                    <a:pt x="38100" y="156464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grpSp>
        <p:nvGrpSpPr>
          <p:cNvPr name="Group 22" id="22"/>
          <p:cNvGrpSpPr>
            <a:grpSpLocks noChangeAspect="true"/>
          </p:cNvGrpSpPr>
          <p:nvPr/>
        </p:nvGrpSpPr>
        <p:grpSpPr>
          <a:xfrm rot="0">
            <a:off x="4759673" y="5129734"/>
            <a:ext cx="306735" cy="383381"/>
            <a:chOff x="0" y="0"/>
            <a:chExt cx="408980" cy="511175"/>
          </a:xfrm>
        </p:grpSpPr>
        <p:sp>
          <p:nvSpPr>
            <p:cNvPr name="Freeform 23" id="23" descr="preencoded.png"/>
            <p:cNvSpPr/>
            <p:nvPr/>
          </p:nvSpPr>
          <p:spPr>
            <a:xfrm flipH="false" flipV="false" rot="0">
              <a:off x="0" y="0"/>
              <a:ext cx="408940" cy="511175"/>
            </a:xfrm>
            <a:custGeom>
              <a:avLst/>
              <a:gdLst/>
              <a:ahLst/>
              <a:cxnLst/>
              <a:rect r="r" b="b" t="t" l="l"/>
              <a:pathLst>
                <a:path h="511175" w="408940">
                  <a:moveTo>
                    <a:pt x="0" y="0"/>
                  </a:moveTo>
                  <a:lnTo>
                    <a:pt x="408940" y="0"/>
                  </a:lnTo>
                  <a:lnTo>
                    <a:pt x="408940" y="511175"/>
                  </a:lnTo>
                  <a:lnTo>
                    <a:pt x="0" y="5111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4" r="-9" b="-4"/>
              </a:stretch>
            </a:blip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236761" y="5901779"/>
            <a:ext cx="3107531" cy="379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Brightness Adaptation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36761" y="6450955"/>
            <a:ext cx="7352854" cy="861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Dynamic screen brightness changes, adapting to user preferences and environment.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81819" y="7767191"/>
            <a:ext cx="7862739" cy="861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demo showcased a highly responsive and accurate gesture interface, proving the viability of hand gesture control for everyday computing.</a:t>
            </a:r>
          </a:p>
        </p:txBody>
      </p:sp>
      <p:grpSp>
        <p:nvGrpSpPr>
          <p:cNvPr name="Group 27" id="27"/>
          <p:cNvGrpSpPr>
            <a:grpSpLocks noChangeAspect="true"/>
          </p:cNvGrpSpPr>
          <p:nvPr/>
        </p:nvGrpSpPr>
        <p:grpSpPr>
          <a:xfrm rot="0">
            <a:off x="9452968" y="2041029"/>
            <a:ext cx="7862739" cy="7862739"/>
            <a:chOff x="0" y="0"/>
            <a:chExt cx="10483652" cy="10483652"/>
          </a:xfrm>
        </p:grpSpPr>
        <p:sp>
          <p:nvSpPr>
            <p:cNvPr name="Freeform 28" id="28" descr="preencoded.png"/>
            <p:cNvSpPr/>
            <p:nvPr/>
          </p:nvSpPr>
          <p:spPr>
            <a:xfrm flipH="false" flipV="false" rot="0">
              <a:off x="0" y="0"/>
              <a:ext cx="10483596" cy="10483596"/>
            </a:xfrm>
            <a:custGeom>
              <a:avLst/>
              <a:gdLst/>
              <a:ahLst/>
              <a:cxnLst/>
              <a:rect r="r" b="b" t="t" l="l"/>
              <a:pathLst>
                <a:path h="10483596" w="10483596">
                  <a:moveTo>
                    <a:pt x="0" y="0"/>
                  </a:moveTo>
                  <a:lnTo>
                    <a:pt x="10483596" y="0"/>
                  </a:lnTo>
                  <a:lnTo>
                    <a:pt x="10483596" y="10483596"/>
                  </a:lnTo>
                  <a:lnTo>
                    <a:pt x="0" y="104835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7155" y="1077814"/>
            <a:ext cx="11173420" cy="788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12" b="true">
                <a:solidFill>
                  <a:srgbClr val="D73AD7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Future Scope: Expanding Possibilities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47155" y="2304604"/>
            <a:ext cx="16193690" cy="923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potential applications of hand gesture control extend far beyond basic device functions, promising to </a:t>
            </a:r>
            <a:r>
              <a:rPr lang="en-US" sz="2000" b="true">
                <a:solidFill>
                  <a:srgbClr val="272525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redefine interaction across multiple domains</a:t>
            </a:r>
            <a:r>
              <a:rPr lang="en-US" sz="200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230016" y="4122836"/>
            <a:ext cx="3080147" cy="413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375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Gaming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47155" y="4607719"/>
            <a:ext cx="5263009" cy="923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50"/>
              </a:lnSpc>
            </a:pPr>
            <a:r>
              <a:rPr lang="en-US" sz="200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Intuitive, immersive control for next-gen gaming experiences.</a:t>
            </a:r>
          </a:p>
        </p:txBody>
      </p: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6310164" y="3522464"/>
            <a:ext cx="5667672" cy="5667672"/>
            <a:chOff x="0" y="0"/>
            <a:chExt cx="7556897" cy="7556897"/>
          </a:xfrm>
        </p:grpSpPr>
        <p:sp>
          <p:nvSpPr>
            <p:cNvPr name="Freeform 11" id="11" descr="preencoded.png"/>
            <p:cNvSpPr/>
            <p:nvPr/>
          </p:nvSpPr>
          <p:spPr>
            <a:xfrm flipH="false" flipV="false" rot="0">
              <a:off x="0" y="0"/>
              <a:ext cx="7556881" cy="7556881"/>
            </a:xfrm>
            <a:custGeom>
              <a:avLst/>
              <a:gdLst/>
              <a:ahLst/>
              <a:cxnLst/>
              <a:rect r="r" b="b" t="t" l="l"/>
              <a:pathLst>
                <a:path h="7556881" w="7556881">
                  <a:moveTo>
                    <a:pt x="0" y="0"/>
                  </a:moveTo>
                  <a:lnTo>
                    <a:pt x="7556881" y="0"/>
                  </a:lnTo>
                  <a:lnTo>
                    <a:pt x="7556881" y="7556881"/>
                  </a:lnTo>
                  <a:lnTo>
                    <a:pt x="0" y="75568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7927925" y="5094237"/>
            <a:ext cx="368053" cy="460176"/>
            <a:chOff x="0" y="0"/>
            <a:chExt cx="490737" cy="613568"/>
          </a:xfrm>
        </p:grpSpPr>
        <p:sp>
          <p:nvSpPr>
            <p:cNvPr name="Freeform 13" id="13" descr="preencoded.png"/>
            <p:cNvSpPr/>
            <p:nvPr/>
          </p:nvSpPr>
          <p:spPr>
            <a:xfrm flipH="false" flipV="false" rot="0">
              <a:off x="0" y="0"/>
              <a:ext cx="490728" cy="613537"/>
            </a:xfrm>
            <a:custGeom>
              <a:avLst/>
              <a:gdLst/>
              <a:ahLst/>
              <a:cxnLst/>
              <a:rect r="r" b="b" t="t" l="l"/>
              <a:pathLst>
                <a:path h="613537" w="490728">
                  <a:moveTo>
                    <a:pt x="0" y="0"/>
                  </a:moveTo>
                  <a:lnTo>
                    <a:pt x="490728" y="0"/>
                  </a:lnTo>
                  <a:lnTo>
                    <a:pt x="490728" y="613537"/>
                  </a:lnTo>
                  <a:lnTo>
                    <a:pt x="0" y="6135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793" t="0" r="-795" b="-5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1977836" y="4122836"/>
            <a:ext cx="3080148" cy="413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Smart Homes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977836" y="4607719"/>
            <a:ext cx="5263009" cy="923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Effortless management of connected devices and environments.</a:t>
            </a: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6310164" y="3522464"/>
            <a:ext cx="5667672" cy="5667672"/>
            <a:chOff x="0" y="0"/>
            <a:chExt cx="7556897" cy="7556897"/>
          </a:xfrm>
        </p:grpSpPr>
        <p:sp>
          <p:nvSpPr>
            <p:cNvPr name="Freeform 17" id="17" descr="preencoded.png"/>
            <p:cNvSpPr/>
            <p:nvPr/>
          </p:nvSpPr>
          <p:spPr>
            <a:xfrm flipH="false" flipV="false" rot="0">
              <a:off x="0" y="0"/>
              <a:ext cx="7556881" cy="7556881"/>
            </a:xfrm>
            <a:custGeom>
              <a:avLst/>
              <a:gdLst/>
              <a:ahLst/>
              <a:cxnLst/>
              <a:rect r="r" b="b" t="t" l="l"/>
              <a:pathLst>
                <a:path h="7556881" w="7556881">
                  <a:moveTo>
                    <a:pt x="0" y="0"/>
                  </a:moveTo>
                  <a:lnTo>
                    <a:pt x="7556881" y="0"/>
                  </a:lnTo>
                  <a:lnTo>
                    <a:pt x="7556881" y="7556881"/>
                  </a:lnTo>
                  <a:lnTo>
                    <a:pt x="0" y="75568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9991725" y="5094237"/>
            <a:ext cx="368053" cy="460176"/>
            <a:chOff x="0" y="0"/>
            <a:chExt cx="490737" cy="613568"/>
          </a:xfrm>
        </p:grpSpPr>
        <p:sp>
          <p:nvSpPr>
            <p:cNvPr name="Freeform 19" id="19" descr="preencoded.png"/>
            <p:cNvSpPr/>
            <p:nvPr/>
          </p:nvSpPr>
          <p:spPr>
            <a:xfrm flipH="false" flipV="false" rot="0">
              <a:off x="0" y="0"/>
              <a:ext cx="490728" cy="613537"/>
            </a:xfrm>
            <a:custGeom>
              <a:avLst/>
              <a:gdLst/>
              <a:ahLst/>
              <a:cxnLst/>
              <a:rect r="r" b="b" t="t" l="l"/>
              <a:pathLst>
                <a:path h="613537" w="490728">
                  <a:moveTo>
                    <a:pt x="0" y="0"/>
                  </a:moveTo>
                  <a:lnTo>
                    <a:pt x="490728" y="0"/>
                  </a:lnTo>
                  <a:lnTo>
                    <a:pt x="490728" y="613537"/>
                  </a:lnTo>
                  <a:lnTo>
                    <a:pt x="0" y="6135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793" t="0" r="-795" b="-5"/>
              </a:stretch>
            </a:blip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1977836" y="7152977"/>
            <a:ext cx="3080148" cy="413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AR/VR Experiences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977836" y="7637860"/>
            <a:ext cx="5263009" cy="923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Natural interaction in augmented and virtual reality worlds.</a:t>
            </a:r>
          </a:p>
        </p:txBody>
      </p:sp>
      <p:grpSp>
        <p:nvGrpSpPr>
          <p:cNvPr name="Group 22" id="22"/>
          <p:cNvGrpSpPr>
            <a:grpSpLocks noChangeAspect="true"/>
          </p:cNvGrpSpPr>
          <p:nvPr/>
        </p:nvGrpSpPr>
        <p:grpSpPr>
          <a:xfrm rot="0">
            <a:off x="6310164" y="3522464"/>
            <a:ext cx="5667672" cy="5667672"/>
            <a:chOff x="0" y="0"/>
            <a:chExt cx="7556897" cy="7556897"/>
          </a:xfrm>
        </p:grpSpPr>
        <p:sp>
          <p:nvSpPr>
            <p:cNvPr name="Freeform 23" id="23" descr="preencoded.png"/>
            <p:cNvSpPr/>
            <p:nvPr/>
          </p:nvSpPr>
          <p:spPr>
            <a:xfrm flipH="false" flipV="false" rot="0">
              <a:off x="0" y="0"/>
              <a:ext cx="7556881" cy="7556881"/>
            </a:xfrm>
            <a:custGeom>
              <a:avLst/>
              <a:gdLst/>
              <a:ahLst/>
              <a:cxnLst/>
              <a:rect r="r" b="b" t="t" l="l"/>
              <a:pathLst>
                <a:path h="7556881" w="7556881">
                  <a:moveTo>
                    <a:pt x="0" y="0"/>
                  </a:moveTo>
                  <a:lnTo>
                    <a:pt x="7556881" y="0"/>
                  </a:lnTo>
                  <a:lnTo>
                    <a:pt x="7556881" y="7556881"/>
                  </a:lnTo>
                  <a:lnTo>
                    <a:pt x="0" y="75568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</p:grpSp>
      <p:grpSp>
        <p:nvGrpSpPr>
          <p:cNvPr name="Group 24" id="24"/>
          <p:cNvGrpSpPr>
            <a:grpSpLocks noChangeAspect="true"/>
          </p:cNvGrpSpPr>
          <p:nvPr/>
        </p:nvGrpSpPr>
        <p:grpSpPr>
          <a:xfrm rot="0">
            <a:off x="9991725" y="7158037"/>
            <a:ext cx="368053" cy="460176"/>
            <a:chOff x="0" y="0"/>
            <a:chExt cx="490737" cy="613568"/>
          </a:xfrm>
        </p:grpSpPr>
        <p:sp>
          <p:nvSpPr>
            <p:cNvPr name="Freeform 25" id="25" descr="preencoded.png"/>
            <p:cNvSpPr/>
            <p:nvPr/>
          </p:nvSpPr>
          <p:spPr>
            <a:xfrm flipH="false" flipV="false" rot="0">
              <a:off x="0" y="0"/>
              <a:ext cx="490728" cy="613537"/>
            </a:xfrm>
            <a:custGeom>
              <a:avLst/>
              <a:gdLst/>
              <a:ahLst/>
              <a:cxnLst/>
              <a:rect r="r" b="b" t="t" l="l"/>
              <a:pathLst>
                <a:path h="613537" w="490728">
                  <a:moveTo>
                    <a:pt x="0" y="0"/>
                  </a:moveTo>
                  <a:lnTo>
                    <a:pt x="490728" y="0"/>
                  </a:lnTo>
                  <a:lnTo>
                    <a:pt x="490728" y="613537"/>
                  </a:lnTo>
                  <a:lnTo>
                    <a:pt x="0" y="6135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-793" t="0" r="-795" b="-5"/>
              </a:stretch>
            </a:blip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3230016" y="7152977"/>
            <a:ext cx="3080147" cy="413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375" b="true">
                <a:solidFill>
                  <a:srgbClr val="272525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Accessibility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47155" y="7637860"/>
            <a:ext cx="5263009" cy="923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50"/>
              </a:lnSpc>
            </a:pPr>
            <a:r>
              <a:rPr lang="en-US" sz="200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Empowering differently-abled individuals with new interaction methods.</a:t>
            </a:r>
          </a:p>
        </p:txBody>
      </p:sp>
      <p:grpSp>
        <p:nvGrpSpPr>
          <p:cNvPr name="Group 28" id="28"/>
          <p:cNvGrpSpPr>
            <a:grpSpLocks noChangeAspect="true"/>
          </p:cNvGrpSpPr>
          <p:nvPr/>
        </p:nvGrpSpPr>
        <p:grpSpPr>
          <a:xfrm rot="0">
            <a:off x="6310164" y="3522464"/>
            <a:ext cx="5667672" cy="5667672"/>
            <a:chOff x="0" y="0"/>
            <a:chExt cx="7556897" cy="7556897"/>
          </a:xfrm>
        </p:grpSpPr>
        <p:sp>
          <p:nvSpPr>
            <p:cNvPr name="Freeform 29" id="29" descr="preencoded.png"/>
            <p:cNvSpPr/>
            <p:nvPr/>
          </p:nvSpPr>
          <p:spPr>
            <a:xfrm flipH="false" flipV="false" rot="0">
              <a:off x="0" y="0"/>
              <a:ext cx="7556881" cy="7556881"/>
            </a:xfrm>
            <a:custGeom>
              <a:avLst/>
              <a:gdLst/>
              <a:ahLst/>
              <a:cxnLst/>
              <a:rect r="r" b="b" t="t" l="l"/>
              <a:pathLst>
                <a:path h="7556881" w="7556881">
                  <a:moveTo>
                    <a:pt x="0" y="0"/>
                  </a:moveTo>
                  <a:lnTo>
                    <a:pt x="7556881" y="0"/>
                  </a:lnTo>
                  <a:lnTo>
                    <a:pt x="7556881" y="7556881"/>
                  </a:lnTo>
                  <a:lnTo>
                    <a:pt x="0" y="75568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0" t="0" r="0" b="0"/>
              </a:stretch>
            </a:blipFill>
          </p:spPr>
        </p:sp>
      </p:grpSp>
      <p:grpSp>
        <p:nvGrpSpPr>
          <p:cNvPr name="Group 30" id="30"/>
          <p:cNvGrpSpPr>
            <a:grpSpLocks noChangeAspect="true"/>
          </p:cNvGrpSpPr>
          <p:nvPr/>
        </p:nvGrpSpPr>
        <p:grpSpPr>
          <a:xfrm rot="0">
            <a:off x="7927925" y="7158037"/>
            <a:ext cx="368053" cy="460176"/>
            <a:chOff x="0" y="0"/>
            <a:chExt cx="490737" cy="613568"/>
          </a:xfrm>
        </p:grpSpPr>
        <p:sp>
          <p:nvSpPr>
            <p:cNvPr name="Freeform 31" id="31" descr="preencoded.png"/>
            <p:cNvSpPr/>
            <p:nvPr/>
          </p:nvSpPr>
          <p:spPr>
            <a:xfrm flipH="false" flipV="false" rot="0">
              <a:off x="0" y="0"/>
              <a:ext cx="490728" cy="613537"/>
            </a:xfrm>
            <a:custGeom>
              <a:avLst/>
              <a:gdLst/>
              <a:ahLst/>
              <a:cxnLst/>
              <a:rect r="r" b="b" t="t" l="l"/>
              <a:pathLst>
                <a:path h="613537" w="490728">
                  <a:moveTo>
                    <a:pt x="0" y="0"/>
                  </a:moveTo>
                  <a:lnTo>
                    <a:pt x="490728" y="0"/>
                  </a:lnTo>
                  <a:lnTo>
                    <a:pt x="490728" y="613537"/>
                  </a:lnTo>
                  <a:lnTo>
                    <a:pt x="0" y="6135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 l="-793" t="0" r="-795" b="-5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DAGzsVn-HAU</dc:identifier>
  <dcterms:modified xsi:type="dcterms:W3CDTF">2011-08-01T06:04:30Z</dcterms:modified>
  <cp:revision>1</cp:revision>
  <dc:title>The-Power-of-Hand-Gesture-Control.pptx</dc:title>
</cp:coreProperties>
</file>

<file path=docProps/thumbnail.jpeg>
</file>